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36" r:id="rId2"/>
    <p:sldId id="256" r:id="rId3"/>
    <p:sldId id="257" r:id="rId4"/>
    <p:sldId id="264" r:id="rId5"/>
    <p:sldId id="261" r:id="rId6"/>
    <p:sldId id="270" r:id="rId7"/>
    <p:sldId id="271" r:id="rId8"/>
    <p:sldId id="289" r:id="rId9"/>
    <p:sldId id="290" r:id="rId10"/>
    <p:sldId id="291" r:id="rId11"/>
    <p:sldId id="304" r:id="rId12"/>
    <p:sldId id="307" r:id="rId13"/>
    <p:sldId id="341" r:id="rId14"/>
    <p:sldId id="342" r:id="rId15"/>
    <p:sldId id="337" r:id="rId16"/>
    <p:sldId id="338" r:id="rId17"/>
    <p:sldId id="339" r:id="rId18"/>
    <p:sldId id="340" r:id="rId19"/>
    <p:sldId id="311" r:id="rId20"/>
    <p:sldId id="312" r:id="rId21"/>
    <p:sldId id="333" r:id="rId22"/>
    <p:sldId id="314" r:id="rId23"/>
    <p:sldId id="334" r:id="rId24"/>
    <p:sldId id="315" r:id="rId25"/>
    <p:sldId id="317" r:id="rId26"/>
    <p:sldId id="318" r:id="rId27"/>
    <p:sldId id="335" r:id="rId28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41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1876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48C1-0D36-48E3-8EC8-64DE3EB8FBED}" type="datetimeFigureOut">
              <a:rPr lang="fa-IR" smtClean="0"/>
              <a:pPr/>
              <a:t>1446/05/11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6593-F8A0-41A8-BA21-EE7C91D81AF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490555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48C1-0D36-48E3-8EC8-64DE3EB8FBED}" type="datetimeFigureOut">
              <a:rPr lang="fa-IR" smtClean="0"/>
              <a:pPr/>
              <a:t>1446/05/11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6593-F8A0-41A8-BA21-EE7C91D81AF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35714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48C1-0D36-48E3-8EC8-64DE3EB8FBED}" type="datetimeFigureOut">
              <a:rPr lang="fa-IR" smtClean="0"/>
              <a:pPr/>
              <a:t>1446/05/11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6593-F8A0-41A8-BA21-EE7C91D81AF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425073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48C1-0D36-48E3-8EC8-64DE3EB8FBED}" type="datetimeFigureOut">
              <a:rPr lang="fa-IR" smtClean="0"/>
              <a:pPr/>
              <a:t>1446/05/11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6593-F8A0-41A8-BA21-EE7C91D81AF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88211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48C1-0D36-48E3-8EC8-64DE3EB8FBED}" type="datetimeFigureOut">
              <a:rPr lang="fa-IR" smtClean="0"/>
              <a:pPr/>
              <a:t>1446/05/11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6593-F8A0-41A8-BA21-EE7C91D81AF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41092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48C1-0D36-48E3-8EC8-64DE3EB8FBED}" type="datetimeFigureOut">
              <a:rPr lang="fa-IR" smtClean="0"/>
              <a:pPr/>
              <a:t>1446/05/11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6593-F8A0-41A8-BA21-EE7C91D81AF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09887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48C1-0D36-48E3-8EC8-64DE3EB8FBED}" type="datetimeFigureOut">
              <a:rPr lang="fa-IR" smtClean="0"/>
              <a:pPr/>
              <a:t>1446/05/11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6593-F8A0-41A8-BA21-EE7C91D81AF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269740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48C1-0D36-48E3-8EC8-64DE3EB8FBED}" type="datetimeFigureOut">
              <a:rPr lang="fa-IR" smtClean="0"/>
              <a:pPr/>
              <a:t>1446/05/11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6593-F8A0-41A8-BA21-EE7C91D81AF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80529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48C1-0D36-48E3-8EC8-64DE3EB8FBED}" type="datetimeFigureOut">
              <a:rPr lang="fa-IR" smtClean="0"/>
              <a:pPr/>
              <a:t>1446/05/11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6593-F8A0-41A8-BA21-EE7C91D81AF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69661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48C1-0D36-48E3-8EC8-64DE3EB8FBED}" type="datetimeFigureOut">
              <a:rPr lang="fa-IR" smtClean="0"/>
              <a:pPr/>
              <a:t>1446/05/11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6593-F8A0-41A8-BA21-EE7C91D81AF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556700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48C1-0D36-48E3-8EC8-64DE3EB8FBED}" type="datetimeFigureOut">
              <a:rPr lang="fa-IR" smtClean="0"/>
              <a:pPr/>
              <a:t>1446/05/11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6593-F8A0-41A8-BA21-EE7C91D81AF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49022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948C1-0D36-48E3-8EC8-64DE3EB8FBED}" type="datetimeFigureOut">
              <a:rPr lang="fa-IR" smtClean="0"/>
              <a:pPr/>
              <a:t>1446/05/11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86593-F8A0-41A8-BA21-EE7C91D81AF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51444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9698" name="Picture 2" descr="F:\محاضضرات\slide1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0504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1414"/>
            <a:ext cx="6179008" cy="2381394"/>
          </a:xfrm>
        </p:spPr>
        <p:txBody>
          <a:bodyPr>
            <a:normAutofit fontScale="77500" lnSpcReduction="20000"/>
          </a:bodyPr>
          <a:lstStyle/>
          <a:p>
            <a:pPr marL="0" indent="0" algn="l" rtl="0">
              <a:buNone/>
            </a:pPr>
            <a:r>
              <a:rPr lang="en-US" dirty="0" smtClean="0"/>
              <a:t> </a:t>
            </a:r>
            <a:r>
              <a:rPr lang="en-US" u="sng" dirty="0" smtClean="0"/>
              <a:t>The </a:t>
            </a:r>
            <a:r>
              <a:rPr lang="en-US" u="sng" dirty="0"/>
              <a:t>most common isolate was </a:t>
            </a:r>
            <a:r>
              <a:rPr lang="en-US" i="1" u="sng" dirty="0"/>
              <a:t>Clostridium </a:t>
            </a:r>
            <a:r>
              <a:rPr lang="en-US" i="1" u="sng" dirty="0" err="1"/>
              <a:t>perfringens</a:t>
            </a:r>
            <a:r>
              <a:rPr lang="en-US" u="sng" dirty="0"/>
              <a:t> followed by </a:t>
            </a:r>
            <a:r>
              <a:rPr lang="en-US" i="1" u="sng" dirty="0"/>
              <a:t>Staphylococcus </a:t>
            </a:r>
            <a:r>
              <a:rPr lang="en-US" u="sng" dirty="0"/>
              <a:t>spp.</a:t>
            </a:r>
          </a:p>
          <a:p>
            <a:pPr marL="0" indent="0" algn="l" rtl="0">
              <a:buNone/>
            </a:pPr>
            <a:r>
              <a:rPr lang="en-US" dirty="0"/>
              <a:t> </a:t>
            </a:r>
          </a:p>
          <a:p>
            <a:pPr algn="l" rtl="0"/>
            <a:r>
              <a:rPr lang="en-US" dirty="0"/>
              <a:t>Postoperative broad-spectrum coverage should continue until antimicrobial changes can be made based on </a:t>
            </a:r>
            <a:r>
              <a:rPr lang="en-US" dirty="0" smtClean="0"/>
              <a:t>sensitivity </a:t>
            </a:r>
            <a:r>
              <a:rPr lang="en-US" dirty="0"/>
              <a:t>testing.</a:t>
            </a:r>
          </a:p>
          <a:p>
            <a:pPr marL="0" indent="0" algn="l" rtl="0">
              <a:buNone/>
            </a:pP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237" y="476672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-32" y="3000372"/>
            <a:ext cx="7358082" cy="349872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Surgical Procedures of the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Extrahepatic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Biliary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Choledochal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Catheterization and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Lavage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ensure patency of the duct</a:t>
            </a: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ar-IQ" sz="2400" dirty="0" smtClean="0"/>
              <a:t>قسطرة القناة الصفراوية وغسيلها</a:t>
            </a: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ar-IQ" sz="2400" dirty="0" smtClean="0"/>
              <a:t>للتأكد من سلامة القناة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F:\محاضضرات\liver and billiary system\New folder\B9780323077620000225_f022-004-97803230776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3248879"/>
            <a:ext cx="1857388" cy="30376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714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محاضضرات\liver and billiary system\New folder\nejm195003092421003_f3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7790"/>
          <a:stretch/>
        </p:blipFill>
        <p:spPr bwMode="auto">
          <a:xfrm>
            <a:off x="6858016" y="0"/>
            <a:ext cx="2285984" cy="2649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48044"/>
            <a:ext cx="8072462" cy="195219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Cholecystotomy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en-US" sz="5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F:\محاضضرات\liver and billiary system\New folder\Image_201901281019_76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665"/>
          <a:stretch/>
        </p:blipFill>
        <p:spPr bwMode="auto">
          <a:xfrm>
            <a:off x="6997416" y="2714620"/>
            <a:ext cx="2146584" cy="2167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2928934"/>
            <a:ext cx="7000924" cy="1714488"/>
          </a:xfrm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sz="2800" b="1" dirty="0" smtClean="0"/>
              <a:t>3. </a:t>
            </a:r>
            <a:r>
              <a:rPr lang="en-US" sz="2800" b="1" dirty="0" err="1" smtClean="0"/>
              <a:t>Cholecystectomy</a:t>
            </a:r>
            <a:endParaRPr lang="en-US" sz="2800" b="1" dirty="0"/>
          </a:p>
          <a:p>
            <a:pPr algn="l" rtl="0">
              <a:buNone/>
            </a:pPr>
            <a:r>
              <a:rPr lang="en-US" sz="2400" b="1" i="1" dirty="0"/>
              <a:t>Traditional “Open” Cholecystectomy</a:t>
            </a:r>
            <a:endParaRPr lang="en-US" sz="2400" dirty="0"/>
          </a:p>
          <a:p>
            <a:pPr algn="l" rtl="0"/>
            <a:endParaRPr lang="en-US" sz="2000" b="1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-32" y="5620208"/>
            <a:ext cx="5392620" cy="666312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Laparoscopic </a:t>
            </a:r>
            <a:r>
              <a:rPr kumimoji="0" lang="en-US" sz="3200" b="1" i="1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Cholecystectomy</a:t>
            </a:r>
            <a:endParaRPr kumimoji="0" lang="en-US" sz="32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a-IR" sz="32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F:\محاضضرات\liver and billiary system\New folder\bbmaxresdefaul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594" t="80" r="16232" b="13398"/>
          <a:stretch/>
        </p:blipFill>
        <p:spPr bwMode="auto">
          <a:xfrm>
            <a:off x="6495525" y="5072074"/>
            <a:ext cx="2648475" cy="1785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8821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23"/>
            <a:ext cx="7000892" cy="2571767"/>
          </a:xfrm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sz="2200" b="1" dirty="0" smtClean="0"/>
              <a:t>5. </a:t>
            </a:r>
            <a:r>
              <a:rPr lang="en-US" sz="2200" b="1" dirty="0" err="1" smtClean="0"/>
              <a:t>Cholecystoenterostomy</a:t>
            </a:r>
            <a:endParaRPr lang="en-US" sz="2200" b="1" dirty="0"/>
          </a:p>
          <a:p>
            <a:pPr algn="l" rtl="0">
              <a:buNone/>
            </a:pPr>
            <a:endParaRPr lang="en-US" sz="2200" dirty="0" smtClean="0"/>
          </a:p>
          <a:p>
            <a:pPr algn="l" rtl="0">
              <a:buNone/>
            </a:pPr>
            <a:r>
              <a:rPr lang="en-US" sz="2200" b="1" dirty="0" err="1" smtClean="0"/>
              <a:t>Cholecystoduodenostomy</a:t>
            </a:r>
            <a:r>
              <a:rPr lang="en-US" sz="2200" b="1" dirty="0" smtClean="0"/>
              <a:t> and </a:t>
            </a:r>
            <a:r>
              <a:rPr lang="en-US" sz="2200" b="1" dirty="0" err="1" smtClean="0"/>
              <a:t>cholecystojejunostomy</a:t>
            </a:r>
            <a:r>
              <a:rPr lang="en-US" sz="2200" b="1" dirty="0" smtClean="0"/>
              <a:t> </a:t>
            </a:r>
            <a:r>
              <a:rPr lang="en-US" sz="2200" dirty="0"/>
              <a:t>are the most common techniques used to reroute the biliary system in dogs and cats </a:t>
            </a:r>
            <a:r>
              <a:rPr lang="en-US" sz="2200" u="sng" dirty="0"/>
              <a:t>because the common bile duct is usually too small and friable to permit </a:t>
            </a:r>
            <a:r>
              <a:rPr lang="en-US" sz="2200" b="1" u="sng" dirty="0" err="1"/>
              <a:t>choledochoduodenostomy</a:t>
            </a:r>
            <a:r>
              <a:rPr lang="en-US" sz="2200" b="1" u="sng" dirty="0"/>
              <a:t>. </a:t>
            </a:r>
            <a:endParaRPr lang="en-US" sz="2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116632"/>
            <a:ext cx="1884771" cy="316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F:\محاضضرات\liver and billiary system\New folder\loadBinary.as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3226384"/>
            <a:ext cx="1529911" cy="1943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محاضضرات\liver and billiary system\New folder\3-s2.0-B9780323340625001436-f036b-003-97803233406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3357562"/>
            <a:ext cx="1071538" cy="15115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-46856" y="3119308"/>
            <a:ext cx="5833302" cy="2309956"/>
          </a:xfrm>
          <a:prstGeom prst="rect">
            <a:avLst/>
          </a:prstGeom>
        </p:spPr>
        <p:txBody>
          <a:bodyPr vert="horz" lIns="91440" tIns="45720" rIns="91440" bIns="45720" rtlCol="1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1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 </a:t>
            </a:r>
            <a:r>
              <a:rPr kumimoji="0" lang="en-US" sz="51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Choledochotomy</a:t>
            </a:r>
            <a:endParaRPr kumimoji="0" lang="en-US" sz="58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ideally avoided if there is an alternative because dehiscence is possible because of the thin-walled and friable nature of the common bile duct in dogs and cats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a-IR" sz="32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5429264"/>
            <a:ext cx="5786446" cy="1471498"/>
          </a:xfrm>
          <a:prstGeom prst="rect">
            <a:avLst/>
          </a:prstGeom>
        </p:spPr>
        <p:txBody>
          <a:bodyPr vert="horz" lIns="91440" tIns="45720" rIns="91440" bIns="45720" rtlCol="1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7. Sphincter-Altering Procedures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Occasionally, a </a:t>
            </a:r>
            <a:r>
              <a:rPr kumimoji="0" lang="en-US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cholelith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lodged in the terminal common bile duct can be removed by </a:t>
            </a:r>
            <a:r>
              <a:rPr kumimoji="0" lang="en-US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sphincterotomy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07" t="10656" r="43327" b="38730"/>
          <a:stretch/>
        </p:blipFill>
        <p:spPr bwMode="auto">
          <a:xfrm>
            <a:off x="7786710" y="5186249"/>
            <a:ext cx="1357290" cy="17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F:\محاضضرات\liver and billiary system\New folder\hh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85" t="24177" r="29150" b="22632"/>
          <a:stretch/>
        </p:blipFill>
        <p:spPr bwMode="auto">
          <a:xfrm>
            <a:off x="5546155" y="5257688"/>
            <a:ext cx="2240555" cy="16430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5164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2908" y="500042"/>
            <a:ext cx="5900750" cy="703282"/>
          </a:xfrm>
        </p:spPr>
        <p:txBody>
          <a:bodyPr>
            <a:normAutofit/>
          </a:bodyPr>
          <a:lstStyle/>
          <a:p>
            <a:pPr rtl="0"/>
            <a:r>
              <a:rPr lang="en-US" sz="3200" b="1" dirty="0" smtClean="0"/>
              <a:t>1. Traumatic </a:t>
            </a:r>
            <a:r>
              <a:rPr lang="en-US" sz="3200" b="1" dirty="0"/>
              <a:t>Biliary Tract </a:t>
            </a:r>
            <a:r>
              <a:rPr lang="en-US" sz="3200" b="1" dirty="0" smtClean="0"/>
              <a:t>Rupture</a:t>
            </a:r>
            <a:endParaRPr lang="fa-I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6000760" cy="5302942"/>
          </a:xfrm>
        </p:spPr>
        <p:txBody>
          <a:bodyPr>
            <a:normAutofit fontScale="85000" lnSpcReduction="20000"/>
          </a:bodyPr>
          <a:lstStyle/>
          <a:p>
            <a:pPr marL="0" indent="0" algn="l" rtl="0">
              <a:buNone/>
            </a:pPr>
            <a:r>
              <a:rPr lang="en-US" dirty="0"/>
              <a:t> </a:t>
            </a:r>
          </a:p>
          <a:p>
            <a:pPr algn="l" rtl="0"/>
            <a:r>
              <a:rPr lang="en-US" dirty="0"/>
              <a:t>The </a:t>
            </a:r>
            <a:r>
              <a:rPr lang="en-US" u="sng" dirty="0"/>
              <a:t>most frequent cause </a:t>
            </a:r>
            <a:r>
              <a:rPr lang="en-US" dirty="0"/>
              <a:t>of injury to the </a:t>
            </a:r>
            <a:r>
              <a:rPr lang="en-US" dirty="0" err="1"/>
              <a:t>extrahepatic</a:t>
            </a:r>
            <a:r>
              <a:rPr lang="en-US" dirty="0"/>
              <a:t> biliary tract is </a:t>
            </a:r>
            <a:r>
              <a:rPr lang="en-US" b="1" u="sng" dirty="0"/>
              <a:t>blunt abdominal trauma</a:t>
            </a:r>
            <a:r>
              <a:rPr lang="en-US" u="sng" dirty="0"/>
              <a:t> </a:t>
            </a:r>
            <a:r>
              <a:rPr lang="en-US" dirty="0" smtClean="0"/>
              <a:t>after a </a:t>
            </a:r>
            <a:r>
              <a:rPr lang="en-US" dirty="0"/>
              <a:t>motor vehicle </a:t>
            </a:r>
            <a:r>
              <a:rPr lang="en-US" dirty="0" smtClean="0"/>
              <a:t>accident. </a:t>
            </a:r>
          </a:p>
          <a:p>
            <a:pPr algn="l" rtl="0"/>
            <a:r>
              <a:rPr lang="en-US" dirty="0" smtClean="0"/>
              <a:t>gunshot</a:t>
            </a:r>
            <a:r>
              <a:rPr lang="en-US" dirty="0"/>
              <a:t>, </a:t>
            </a:r>
            <a:r>
              <a:rPr lang="en-US" dirty="0" smtClean="0"/>
              <a:t>stab </a:t>
            </a:r>
            <a:r>
              <a:rPr lang="en-US" dirty="0"/>
              <a:t>or bite injuries have also been reported</a:t>
            </a:r>
            <a:r>
              <a:rPr lang="en-US" dirty="0" smtClean="0"/>
              <a:t>.</a:t>
            </a:r>
          </a:p>
          <a:p>
            <a:pPr algn="l" rtl="0"/>
            <a:endParaRPr lang="en-US" u="sng" dirty="0" smtClean="0"/>
          </a:p>
          <a:p>
            <a:pPr algn="l" rtl="0"/>
            <a:r>
              <a:rPr lang="en-US" b="1" u="sng" dirty="0" smtClean="0"/>
              <a:t>Iatrogenic injury, </a:t>
            </a:r>
            <a:r>
              <a:rPr lang="en-US" dirty="0" smtClean="0"/>
              <a:t>postoperative </a:t>
            </a:r>
            <a:r>
              <a:rPr lang="en-US" dirty="0"/>
              <a:t>leakage from a </a:t>
            </a:r>
            <a:r>
              <a:rPr lang="en-US" dirty="0" err="1"/>
              <a:t>cholecystotomy</a:t>
            </a:r>
            <a:r>
              <a:rPr lang="en-US" dirty="0"/>
              <a:t>, cholecystectomy, </a:t>
            </a:r>
            <a:r>
              <a:rPr lang="en-US" dirty="0" smtClean="0"/>
              <a:t>or laceration </a:t>
            </a:r>
            <a:r>
              <a:rPr lang="en-US" dirty="0"/>
              <a:t>of the common bile duct can also </a:t>
            </a:r>
            <a:r>
              <a:rPr lang="en-US" u="sng" dirty="0"/>
              <a:t>result in leakage and subsequent bile peritonitis.</a:t>
            </a:r>
          </a:p>
          <a:p>
            <a:pPr algn="l" rtl="0"/>
            <a:endParaRPr lang="fa-IR" dirty="0"/>
          </a:p>
        </p:txBody>
      </p:sp>
      <p:pic>
        <p:nvPicPr>
          <p:cNvPr id="8194" name="Picture 2" descr="نتيجة بحث الصور عن Traumatic Biliary Tract Rup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96753"/>
            <a:ext cx="3200736" cy="2620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نتيجة بحث الصور عن Traumatic Biliary Tract Rup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49080"/>
            <a:ext cx="2704148" cy="17197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71470" y="-24"/>
            <a:ext cx="5429288" cy="72547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SPECIFIC SURGICAL DISEASES</a:t>
            </a:r>
            <a:endParaRPr kumimoji="0" lang="fa-I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569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8604"/>
            <a:ext cx="6357950" cy="6072230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endParaRPr lang="en-US" sz="2800" dirty="0"/>
          </a:p>
          <a:p>
            <a:pPr algn="l" rtl="0"/>
            <a:r>
              <a:rPr lang="en-US" sz="2800" u="sng" dirty="0"/>
              <a:t>When leakage occurs as a result of blunt trauma, location of the perforation is almost always within </a:t>
            </a:r>
            <a:r>
              <a:rPr lang="en-US" sz="2800" i="1" u="sng" dirty="0"/>
              <a:t>the common </a:t>
            </a:r>
            <a:r>
              <a:rPr lang="en-US" sz="2800" i="1" u="sng" dirty="0" smtClean="0"/>
              <a:t>bile duct </a:t>
            </a:r>
            <a:r>
              <a:rPr lang="en-US" sz="2800" u="sng" dirty="0"/>
              <a:t>or hepatic ducts</a:t>
            </a:r>
            <a:r>
              <a:rPr lang="en-US" sz="2800" dirty="0"/>
              <a:t>; rarely, leakage from the gallbladder has been reported.</a:t>
            </a:r>
          </a:p>
          <a:p>
            <a:pPr algn="l" rtl="0">
              <a:buNone/>
            </a:pPr>
            <a:endParaRPr lang="en-US" sz="2800" dirty="0"/>
          </a:p>
          <a:p>
            <a:pPr algn="l" rtl="0"/>
            <a:r>
              <a:rPr lang="en-US" sz="2800" u="sng" dirty="0" smtClean="0"/>
              <a:t>Avulsion </a:t>
            </a:r>
            <a:r>
              <a:rPr lang="en-US" sz="2800" u="sng" dirty="0"/>
              <a:t>injuries of </a:t>
            </a:r>
            <a:r>
              <a:rPr lang="en-US" sz="2800" i="1" u="sng" dirty="0"/>
              <a:t>the common bile duct </a:t>
            </a:r>
            <a:r>
              <a:rPr lang="en-US" sz="2800" u="sng" dirty="0"/>
              <a:t>from the duodenum or avulsions of hepatic ducts from the common bile duct are also common</a:t>
            </a:r>
          </a:p>
          <a:p>
            <a:pPr algn="l"/>
            <a:endParaRPr lang="fa-IR" sz="2800" dirty="0"/>
          </a:p>
        </p:txBody>
      </p:sp>
      <p:pic>
        <p:nvPicPr>
          <p:cNvPr id="9218" name="Picture 2" descr="نتيجة بحث الصور عن the common bile duc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6501"/>
          <a:stretch/>
        </p:blipFill>
        <p:spPr bwMode="auto">
          <a:xfrm>
            <a:off x="6525239" y="2786058"/>
            <a:ext cx="2420820" cy="33345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82982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2908" y="71414"/>
            <a:ext cx="6115064" cy="582594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2. </a:t>
            </a:r>
            <a:r>
              <a:rPr lang="en-US" sz="3600" b="1" dirty="0" err="1" smtClean="0"/>
              <a:t>Extrahepatic</a:t>
            </a:r>
            <a:r>
              <a:rPr lang="en-US" sz="3600" b="1" dirty="0" smtClean="0"/>
              <a:t> </a:t>
            </a:r>
            <a:r>
              <a:rPr lang="en-US" sz="3600" b="1" dirty="0"/>
              <a:t>Biliary </a:t>
            </a:r>
            <a:r>
              <a:rPr lang="en-US" sz="3600" b="1" dirty="0" smtClean="0"/>
              <a:t>Obstruction</a:t>
            </a:r>
            <a:endParaRPr lang="fa-I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14346" y="785794"/>
            <a:ext cx="9358346" cy="1756792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/>
              <a:t>The most common causes of </a:t>
            </a:r>
            <a:r>
              <a:rPr lang="en-US" sz="2800" dirty="0" err="1"/>
              <a:t>extrahepatic</a:t>
            </a:r>
            <a:r>
              <a:rPr lang="en-US" sz="2800" dirty="0"/>
              <a:t> biliary obstruction in dogs </a:t>
            </a:r>
            <a:r>
              <a:rPr lang="en-US" sz="2800" dirty="0" smtClean="0"/>
              <a:t> include </a:t>
            </a:r>
            <a:r>
              <a:rPr lang="en-US" sz="2800" dirty="0" err="1" smtClean="0"/>
              <a:t>neoplasia</a:t>
            </a:r>
            <a:r>
              <a:rPr lang="en-US" sz="2800" dirty="0"/>
              <a:t>, gallbladder </a:t>
            </a:r>
            <a:r>
              <a:rPr lang="en-US" sz="2800" dirty="0" err="1"/>
              <a:t>mucoceles</a:t>
            </a:r>
            <a:r>
              <a:rPr lang="en-US" sz="2800" dirty="0"/>
              <a:t>, cholangitis, and </a:t>
            </a:r>
            <a:r>
              <a:rPr lang="en-US" sz="2800" dirty="0" err="1"/>
              <a:t>cholelithiasis</a:t>
            </a:r>
            <a:r>
              <a:rPr lang="en-US" sz="2800" dirty="0" smtClean="0"/>
              <a:t>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6058"/>
            <a:ext cx="4120927" cy="308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928934"/>
            <a:ext cx="4427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/>
              <a:t>Case: Severely </a:t>
            </a:r>
            <a:r>
              <a:rPr lang="en-US" sz="2400" dirty="0"/>
              <a:t>icteric tissues can be seen in this cat </a:t>
            </a:r>
            <a:r>
              <a:rPr lang="en-US" sz="2400" dirty="0" smtClean="0"/>
              <a:t>with </a:t>
            </a:r>
            <a:r>
              <a:rPr lang="en-US" sz="2400" dirty="0" err="1" smtClean="0"/>
              <a:t>extrahepatic</a:t>
            </a:r>
            <a:r>
              <a:rPr lang="en-US" sz="2400" dirty="0" smtClean="0"/>
              <a:t> </a:t>
            </a:r>
            <a:r>
              <a:rPr lang="en-US" sz="2400" dirty="0"/>
              <a:t>biliary tract obstruction. Severe distention of </a:t>
            </a:r>
            <a:r>
              <a:rPr lang="en-US" sz="2400" dirty="0" smtClean="0"/>
              <a:t>the entire </a:t>
            </a:r>
            <a:r>
              <a:rPr lang="en-US" sz="2400" dirty="0" err="1" smtClean="0"/>
              <a:t>extrahepatic</a:t>
            </a:r>
            <a:r>
              <a:rPr lang="en-US" sz="2400" dirty="0"/>
              <a:t> </a:t>
            </a:r>
            <a:r>
              <a:rPr lang="en-US" sz="2400" dirty="0" smtClean="0"/>
              <a:t>biliary </a:t>
            </a:r>
            <a:r>
              <a:rPr lang="en-US" sz="2400" dirty="0"/>
              <a:t>tract is present, and the dark outline </a:t>
            </a:r>
            <a:r>
              <a:rPr lang="en-US" sz="2400" dirty="0" smtClean="0"/>
              <a:t>of a </a:t>
            </a:r>
            <a:r>
              <a:rPr lang="en-US" sz="2400" dirty="0" err="1"/>
              <a:t>cholelith</a:t>
            </a:r>
            <a:r>
              <a:rPr lang="en-US" sz="2400" dirty="0"/>
              <a:t> can be seen lodged in the </a:t>
            </a:r>
            <a:r>
              <a:rPr lang="en-US" sz="2400" dirty="0" smtClean="0"/>
              <a:t>distal common </a:t>
            </a:r>
            <a:r>
              <a:rPr lang="en-US" sz="2400" dirty="0"/>
              <a:t>bile duct</a:t>
            </a:r>
            <a:endParaRPr lang="fa-IR" sz="2400" dirty="0"/>
          </a:p>
        </p:txBody>
      </p:sp>
    </p:spTree>
    <p:extLst>
      <p:ext uri="{BB962C8B-B14F-4D97-AF65-F5344CB8AC3E}">
        <p14:creationId xmlns="" xmlns:p14="http://schemas.microsoft.com/office/powerpoint/2010/main" val="428569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3275856" cy="555104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3. Bile Peritonitis</a:t>
            </a:r>
            <a:endParaRPr lang="fa-I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92696"/>
            <a:ext cx="8750776" cy="3736436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dirty="0" smtClean="0"/>
              <a:t>The most common causes of bile peritonitis in dogs are trauma, necrotizing </a:t>
            </a:r>
            <a:r>
              <a:rPr lang="en-US" dirty="0" err="1" smtClean="0"/>
              <a:t>cholecystitis</a:t>
            </a:r>
            <a:r>
              <a:rPr lang="en-US" dirty="0" smtClean="0"/>
              <a:t>, and ruptured gallbladder </a:t>
            </a:r>
            <a:r>
              <a:rPr lang="en-US" dirty="0" err="1" smtClean="0"/>
              <a:t>mucoceles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In cats, bile peritonitis is very rare but is usually associated with trauma. </a:t>
            </a:r>
          </a:p>
          <a:p>
            <a:pPr algn="l" rtl="0"/>
            <a:endParaRPr lang="en-US" dirty="0"/>
          </a:p>
          <a:p>
            <a:pPr algn="just" rtl="0"/>
            <a:r>
              <a:rPr lang="en-US" dirty="0" smtClean="0"/>
              <a:t>Bile </a:t>
            </a:r>
            <a:r>
              <a:rPr lang="en-US" dirty="0"/>
              <a:t>salts cause inflammation, hemolysis, and tissue necrosis</a:t>
            </a:r>
            <a:r>
              <a:rPr lang="en-US" dirty="0" smtClean="0"/>
              <a:t>.</a:t>
            </a:r>
          </a:p>
          <a:p>
            <a:pPr algn="just" rtl="0"/>
            <a:r>
              <a:rPr lang="en-US" dirty="0" smtClean="0"/>
              <a:t> </a:t>
            </a:r>
            <a:r>
              <a:rPr lang="en-US" dirty="0"/>
              <a:t>Their </a:t>
            </a:r>
            <a:r>
              <a:rPr lang="en-US" dirty="0" err="1" smtClean="0"/>
              <a:t>hyperosmolality</a:t>
            </a:r>
            <a:r>
              <a:rPr lang="en-US" dirty="0"/>
              <a:t> </a:t>
            </a:r>
            <a:r>
              <a:rPr lang="en-US" dirty="0" smtClean="0"/>
              <a:t>leads </a:t>
            </a:r>
            <a:r>
              <a:rPr lang="en-US" dirty="0"/>
              <a:t>to significant fluid shifts from the vascular space into the peritoneal cavity, resulting in dehydration and eventually hypovolemic shock</a:t>
            </a:r>
            <a:endParaRPr lang="fa-IR" dirty="0"/>
          </a:p>
        </p:txBody>
      </p:sp>
      <p:pic>
        <p:nvPicPr>
          <p:cNvPr id="12290" name="Picture 2" descr="نتيجة بحث الصور عن Bile Peritoni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4517354"/>
            <a:ext cx="3929090" cy="2224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نتيجة بحث الصور عن Bile Peritoniti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558" r="14587"/>
          <a:stretch/>
        </p:blipFill>
        <p:spPr bwMode="auto">
          <a:xfrm>
            <a:off x="6858016" y="4537070"/>
            <a:ext cx="2059886" cy="221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82982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0648"/>
            <a:ext cx="8964488" cy="1584176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dirty="0" smtClean="0"/>
              <a:t>Normal </a:t>
            </a:r>
            <a:r>
              <a:rPr lang="en-US" dirty="0"/>
              <a:t>canine bile is sterile</a:t>
            </a:r>
            <a:r>
              <a:rPr lang="en-US" dirty="0" smtClean="0"/>
              <a:t>; </a:t>
            </a:r>
            <a:r>
              <a:rPr lang="en-US" dirty="0"/>
              <a:t>blunt trauma–induced bile leakage is initially more likely to result in sterile peritonitis. </a:t>
            </a:r>
            <a:endParaRPr lang="en-US" dirty="0" smtClean="0"/>
          </a:p>
          <a:p>
            <a:pPr algn="l" rtl="0"/>
            <a:r>
              <a:rPr lang="en-US" dirty="0" smtClean="0"/>
              <a:t>Infection</a:t>
            </a:r>
            <a:r>
              <a:rPr lang="en-US" dirty="0"/>
              <a:t>, however, can develop as a result of ascending gastrointestinal contamination, intestinal translocation, or colonization by resident hepatic anaerobes</a:t>
            </a:r>
            <a:endParaRPr lang="fa-IR" dirty="0"/>
          </a:p>
        </p:txBody>
      </p:sp>
      <p:pic>
        <p:nvPicPr>
          <p:cNvPr id="13314" name="Picture 2" descr="نتيجة بحث الصور عن Bile Peritoni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4308411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85720" y="1785926"/>
            <a:ext cx="8501122" cy="1689051"/>
          </a:xfrm>
          <a:prstGeom prst="rect">
            <a:avLst/>
          </a:prstGeom>
        </p:spPr>
        <p:txBody>
          <a:bodyPr vert="horz" lIns="91440" tIns="45720" rIns="91440" bIns="45720" rtlCol="1">
            <a:normAutofit fontScale="70000" lnSpcReduction="2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dirty="0" smtClean="0"/>
          </a:p>
          <a:p>
            <a:pPr marL="0" indent="0" algn="l" rtl="0">
              <a:buNone/>
            </a:pPr>
            <a:r>
              <a:rPr lang="en-US" u="sng" dirty="0" smtClean="0"/>
              <a:t>Bacterial infection profoundly worsens </a:t>
            </a:r>
            <a:r>
              <a:rPr lang="en-US" dirty="0" smtClean="0"/>
              <a:t>the pathology and subsequent prognosis: multiple studies have demonstrated a significantly </a:t>
            </a:r>
            <a:r>
              <a:rPr lang="en-US" u="sng" dirty="0" smtClean="0"/>
              <a:t>higher mortality rate in dogs with septic bile peritonitis compared with those with sterile effusion</a:t>
            </a:r>
            <a:endParaRPr lang="fa-IR" u="sng" dirty="0"/>
          </a:p>
        </p:txBody>
      </p:sp>
    </p:spTree>
    <p:extLst>
      <p:ext uri="{BB962C8B-B14F-4D97-AF65-F5344CB8AC3E}">
        <p14:creationId xmlns="" xmlns:p14="http://schemas.microsoft.com/office/powerpoint/2010/main" val="428569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56042" y="980322"/>
            <a:ext cx="3711113" cy="246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285728"/>
            <a:ext cx="6572264" cy="5214974"/>
          </a:xfrm>
          <a:prstGeom prst="rect">
            <a:avLst/>
          </a:prstGeom>
        </p:spPr>
        <p:txBody>
          <a:bodyPr vert="horz" lIns="91440" tIns="45720" rIns="91440" bIns="45720" rtlCol="1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6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</a:t>
            </a:r>
            <a:r>
              <a:rPr kumimoji="0" lang="en-US" sz="46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6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Hepatic Abscesses and Cysts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Hepatic </a:t>
            </a:r>
            <a:r>
              <a:rPr kumimoji="0" lang="en-US" sz="32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abscessation</a:t>
            </a:r>
            <a:r>
              <a:rPr kumimoji="0" lang="en-US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 relatively uncommon disease in dogs</a:t>
            </a:r>
            <a:endParaRPr kumimoji="0" lang="en-US" sz="32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Diagnosis. </a:t>
            </a:r>
            <a:r>
              <a:rPr kumimoji="0" lang="en-US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Abdominal </a:t>
            </a:r>
            <a:r>
              <a:rPr kumimoji="0" lang="en-US" sz="32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ultrasonography</a:t>
            </a:r>
            <a:endParaRPr kumimoji="0" lang="en-US" sz="32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Bacterial culture </a:t>
            </a:r>
            <a:r>
              <a:rPr kumimoji="0" lang="en-US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often identified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coli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but various other organisms, including </a:t>
            </a:r>
            <a:r>
              <a:rPr kumimoji="0" lang="en-US" sz="3200" b="0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Staphylococcus </a:t>
            </a:r>
            <a:r>
              <a:rPr kumimoji="0" lang="en-US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spp., </a:t>
            </a:r>
            <a:r>
              <a:rPr kumimoji="0" lang="en-US" sz="3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Enterococcus</a:t>
            </a:r>
            <a:r>
              <a:rPr kumimoji="0" lang="en-US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spp., and </a:t>
            </a:r>
            <a:r>
              <a:rPr kumimoji="0" lang="en-US" sz="3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Klebsiella</a:t>
            </a:r>
            <a:r>
              <a:rPr kumimoji="0" lang="en-US" sz="3200" b="0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spp., were also identified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broad-spectrum antibiotics should </a:t>
            </a:r>
            <a:r>
              <a:rPr kumimoji="0" lang="en-US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 instituted</a:t>
            </a:r>
            <a:r>
              <a:rPr kumimoji="0" lang="en-US" sz="32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based on culture and sensitivity results.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a-IR" sz="32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496" y="5357826"/>
            <a:ext cx="9073008" cy="1419840"/>
          </a:xfrm>
          <a:prstGeom prst="rect">
            <a:avLst/>
          </a:prstGeom>
        </p:spPr>
        <p:txBody>
          <a:bodyPr vert="horz" lIns="91440" tIns="45720" rIns="91440" bIns="45720" rtlCol="1">
            <a:normAutofit fontScale="70000" lnSpcReduction="2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None/>
            </a:pPr>
            <a:r>
              <a:rPr lang="en-US" b="1" dirty="0" smtClean="0"/>
              <a:t>Treatment and Outcome. </a:t>
            </a:r>
            <a:endParaRPr lang="en-US" dirty="0" smtClean="0"/>
          </a:p>
          <a:p>
            <a:pPr algn="l" rtl="0"/>
            <a:r>
              <a:rPr lang="en-US" dirty="0" smtClean="0"/>
              <a:t>a combination of medical and sometimes surgical treatments.</a:t>
            </a:r>
            <a:r>
              <a:rPr lang="en-US" b="1" dirty="0" smtClean="0"/>
              <a:t> </a:t>
            </a:r>
            <a:endParaRPr lang="en-US" dirty="0" smtClean="0"/>
          </a:p>
          <a:p>
            <a:pPr algn="l" rtl="0"/>
            <a:r>
              <a:rPr lang="en-US" dirty="0" smtClean="0"/>
              <a:t>systemic antibiotic treatment alone</a:t>
            </a:r>
            <a:r>
              <a:rPr lang="en-US" dirty="0"/>
              <a:t> </a:t>
            </a:r>
            <a:r>
              <a:rPr lang="en-US" dirty="0" smtClean="0"/>
              <a:t>or ultrasound-guided drainage, or surgical resection</a:t>
            </a:r>
            <a:endParaRPr lang="fa-IR" dirty="0"/>
          </a:p>
        </p:txBody>
      </p:sp>
    </p:spTree>
    <p:extLst>
      <p:ext uri="{BB962C8B-B14F-4D97-AF65-F5344CB8AC3E}">
        <p14:creationId xmlns="" xmlns:p14="http://schemas.microsoft.com/office/powerpoint/2010/main" val="428569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786578" cy="3429000"/>
          </a:xfrm>
        </p:spPr>
        <p:txBody>
          <a:bodyPr>
            <a:normAutofit fontScale="77500" lnSpcReduction="20000"/>
          </a:bodyPr>
          <a:lstStyle/>
          <a:p>
            <a:pPr algn="l" rtl="0">
              <a:buNone/>
            </a:pPr>
            <a:r>
              <a:rPr lang="en-US" sz="5100" b="1" dirty="0" smtClean="0"/>
              <a:t>5. Liver </a:t>
            </a:r>
            <a:r>
              <a:rPr lang="en-US" sz="5100" b="1" dirty="0"/>
              <a:t>Lobe Torsion</a:t>
            </a:r>
          </a:p>
          <a:p>
            <a:pPr algn="l" rtl="0"/>
            <a:r>
              <a:rPr lang="en-US" dirty="0"/>
              <a:t>Liver lobe torsion is </a:t>
            </a:r>
            <a:r>
              <a:rPr lang="en-US" dirty="0" smtClean="0"/>
              <a:t>uncommon </a:t>
            </a:r>
            <a:r>
              <a:rPr lang="en-US" dirty="0"/>
              <a:t>disease of dogs</a:t>
            </a:r>
            <a:r>
              <a:rPr lang="en-US" dirty="0" smtClean="0"/>
              <a:t>,.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It </a:t>
            </a:r>
            <a:r>
              <a:rPr lang="en-US" dirty="0"/>
              <a:t>is reported most commonly in middle-aged to older large-breed </a:t>
            </a:r>
            <a:r>
              <a:rPr lang="en-US" dirty="0" smtClean="0"/>
              <a:t>dogs*</a:t>
            </a:r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Doppler </a:t>
            </a:r>
            <a:r>
              <a:rPr lang="en-US" dirty="0"/>
              <a:t>ultrasonography, is useful in identifying hepatic vessels with decreased blood flow</a:t>
            </a:r>
            <a:r>
              <a:rPr lang="en-US" dirty="0" smtClean="0"/>
              <a:t>.</a:t>
            </a:r>
          </a:p>
          <a:p>
            <a:pPr algn="l" rtl="0"/>
            <a:endParaRPr lang="en-US" dirty="0"/>
          </a:p>
        </p:txBody>
      </p:sp>
      <p:pic>
        <p:nvPicPr>
          <p:cNvPr id="15362" name="Picture 2" descr="F:\محاضضرات\liver and billiary system\New folder\liver lobe tortionunna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-71462"/>
            <a:ext cx="1643074" cy="16430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F:\محاضضرات\liver and billiary system\New folder\ultrasound-doppler-ultrasound-in-liver-transplantation-62-63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698" t="20156" r="34299" b="48586"/>
          <a:stretch/>
        </p:blipFill>
        <p:spPr bwMode="auto">
          <a:xfrm>
            <a:off x="6929454" y="1643050"/>
            <a:ext cx="2207227" cy="1785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178" y="4929198"/>
            <a:ext cx="2957854" cy="187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3357562"/>
            <a:ext cx="6286512" cy="3500438"/>
          </a:xfrm>
          <a:prstGeom prst="rect">
            <a:avLst/>
          </a:prstGeom>
        </p:spPr>
        <p:txBody>
          <a:bodyPr vert="horz" lIns="91440" tIns="45720" rIns="91440" bIns="45720" rtlCol="1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Torsion of the left lateral lobe is most commonly reported, because of its large size, mobility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condition is considered a surgical emergency to avoid further hepatic necrosis, hepatic </a:t>
            </a:r>
            <a:r>
              <a:rPr kumimoji="0" lang="en-US" sz="32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abscessation</a:t>
            </a:r>
            <a:endParaRPr kumimoji="0" lang="en-US" sz="32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Treatment is stapled or sutured liver </a:t>
            </a:r>
            <a:r>
              <a:rPr kumimoji="0" lang="en-US" sz="32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lobectomy</a:t>
            </a:r>
            <a:r>
              <a:rPr kumimoji="0" lang="en-US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fa-IR" sz="32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a-IR" sz="32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156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en-AU" b="1" dirty="0" smtClean="0"/>
              <a:t>Surgery of Liver </a:t>
            </a:r>
            <a:r>
              <a:rPr lang="en-AU" b="1" dirty="0"/>
              <a:t>and Biliary System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5373216"/>
            <a:ext cx="7272808" cy="105767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Matura MT Script Capitals" panose="03020802060602070202" pitchFamily="66" charset="0"/>
              </a:rPr>
              <a:t>By Dr. </a:t>
            </a:r>
            <a:r>
              <a:rPr lang="en-US" dirty="0" err="1" smtClean="0">
                <a:solidFill>
                  <a:schemeClr val="tx1"/>
                </a:solidFill>
                <a:latin typeface="Matura MT Script Capitals" panose="03020802060602070202" pitchFamily="66" charset="0"/>
              </a:rPr>
              <a:t>Rafid</a:t>
            </a:r>
            <a:r>
              <a:rPr lang="en-US" dirty="0" smtClean="0">
                <a:solidFill>
                  <a:schemeClr val="tx1"/>
                </a:solidFill>
                <a:latin typeface="Matura MT Script Capitals" panose="03020802060602070202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Matura MT Script Capitals" panose="03020802060602070202" pitchFamily="66" charset="0"/>
              </a:rPr>
              <a:t>Majeed</a:t>
            </a:r>
            <a:r>
              <a:rPr lang="en-US" dirty="0" smtClean="0">
                <a:solidFill>
                  <a:schemeClr val="tx1"/>
                </a:solidFill>
                <a:latin typeface="Matura MT Script Capitals" panose="03020802060602070202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Matura MT Script Capitals" panose="03020802060602070202" pitchFamily="66" charset="0"/>
              </a:rPr>
              <a:t>Naeem</a:t>
            </a:r>
            <a:r>
              <a:rPr lang="en-US" dirty="0" smtClean="0">
                <a:solidFill>
                  <a:schemeClr val="tx1"/>
                </a:solidFill>
                <a:latin typeface="Matura MT Script Capitals" panose="03020802060602070202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Matura MT Script Capitals" panose="03020802060602070202" pitchFamily="66" charset="0"/>
              </a:rPr>
              <a:t>Alkhalifa</a:t>
            </a:r>
            <a:endParaRPr lang="fa-IR" dirty="0">
              <a:solidFill>
                <a:schemeClr val="tx1"/>
              </a:solidFill>
              <a:latin typeface="Matura MT Script Capitals" panose="03020802060602070202" pitchFamily="66" charset="0"/>
            </a:endParaRPr>
          </a:p>
        </p:txBody>
      </p:sp>
      <p:pic>
        <p:nvPicPr>
          <p:cNvPr id="10242" name="Picture 2" descr="F:\محاضضرات\liver\083bd10a75aefc1609bb12d2cb38e2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5976664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3704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343473"/>
            <a:ext cx="5040560" cy="6480720"/>
          </a:xfrm>
        </p:spPr>
        <p:txBody>
          <a:bodyPr>
            <a:normAutofit fontScale="85000" lnSpcReduction="20000"/>
          </a:bodyPr>
          <a:lstStyle/>
          <a:p>
            <a:pPr marL="0" indent="0" algn="l" rtl="0">
              <a:buNone/>
            </a:pPr>
            <a:r>
              <a:rPr lang="en-US" b="1" dirty="0" smtClean="0"/>
              <a:t>6. Gallbladder </a:t>
            </a:r>
            <a:r>
              <a:rPr lang="en-US" b="1" dirty="0" err="1"/>
              <a:t>Mucocele</a:t>
            </a:r>
            <a:endParaRPr lang="en-US" b="1" dirty="0"/>
          </a:p>
          <a:p>
            <a:pPr algn="l" rtl="0"/>
            <a:r>
              <a:rPr lang="en-US" dirty="0" smtClean="0"/>
              <a:t>It represent </a:t>
            </a:r>
            <a:r>
              <a:rPr lang="en-US" dirty="0"/>
              <a:t>the most common indication for surgical management of </a:t>
            </a:r>
            <a:r>
              <a:rPr lang="en-US" dirty="0" err="1"/>
              <a:t>extrahepatic</a:t>
            </a:r>
            <a:r>
              <a:rPr lang="en-US" dirty="0"/>
              <a:t> biliary tract disease in dogs. 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It </a:t>
            </a:r>
            <a:r>
              <a:rPr lang="en-US" dirty="0"/>
              <a:t>has not yet been </a:t>
            </a:r>
            <a:r>
              <a:rPr lang="en-US" dirty="0" smtClean="0"/>
              <a:t>described </a:t>
            </a:r>
            <a:r>
              <a:rPr lang="en-US" dirty="0"/>
              <a:t>in cats.</a:t>
            </a:r>
          </a:p>
          <a:p>
            <a:pPr marL="0" indent="0" algn="l" rtl="0">
              <a:buNone/>
            </a:pPr>
            <a:r>
              <a:rPr lang="en-US" dirty="0"/>
              <a:t> </a:t>
            </a:r>
          </a:p>
          <a:p>
            <a:pPr algn="l" rtl="0">
              <a:buNone/>
            </a:pPr>
            <a:r>
              <a:rPr lang="en-US" b="1" i="1" dirty="0"/>
              <a:t>Etiology</a:t>
            </a:r>
            <a:endParaRPr lang="en-US" dirty="0"/>
          </a:p>
          <a:p>
            <a:pPr algn="l" rtl="0"/>
            <a:r>
              <a:rPr lang="en-US" dirty="0"/>
              <a:t>The underlying lesion has been described as cystic mucosal </a:t>
            </a:r>
            <a:r>
              <a:rPr lang="en-US" dirty="0" smtClean="0"/>
              <a:t>hyperplasia. </a:t>
            </a:r>
            <a:r>
              <a:rPr lang="en-US" dirty="0" err="1"/>
              <a:t>Hypersecretion</a:t>
            </a:r>
            <a:r>
              <a:rPr lang="en-US" dirty="0"/>
              <a:t> of mucus leads to an </a:t>
            </a:r>
            <a:r>
              <a:rPr lang="en-US" dirty="0" smtClean="0"/>
              <a:t>accumulation of </a:t>
            </a:r>
            <a:r>
              <a:rPr lang="en-US" dirty="0"/>
              <a:t>thick, gelatinous bile within the </a:t>
            </a:r>
            <a:r>
              <a:rPr lang="en-US" dirty="0" smtClean="0"/>
              <a:t>gallbladder.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435" y="836712"/>
            <a:ext cx="4126069" cy="550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51415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32"/>
            <a:ext cx="5364088" cy="6588968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b="1" i="1" dirty="0" smtClean="0"/>
              <a:t>Diagnosis</a:t>
            </a:r>
            <a:endParaRPr lang="en-US" dirty="0"/>
          </a:p>
          <a:p>
            <a:pPr algn="l" rtl="0"/>
            <a:r>
              <a:rPr lang="en-US" dirty="0" smtClean="0"/>
              <a:t>combination </a:t>
            </a:r>
            <a:r>
              <a:rPr lang="en-US" dirty="0"/>
              <a:t>of clinical signs, </a:t>
            </a:r>
            <a:r>
              <a:rPr lang="en-US" dirty="0" smtClean="0"/>
              <a:t>and </a:t>
            </a:r>
            <a:r>
              <a:rPr lang="en-US" dirty="0"/>
              <a:t>imaging </a:t>
            </a:r>
            <a:r>
              <a:rPr lang="en-US" dirty="0" smtClean="0"/>
              <a:t>studies.</a:t>
            </a:r>
            <a:endParaRPr lang="en-US" dirty="0"/>
          </a:p>
          <a:p>
            <a:pPr marL="0" indent="0" algn="l" rtl="0">
              <a:buNone/>
            </a:pPr>
            <a:endParaRPr lang="en-US" sz="2500" dirty="0"/>
          </a:p>
          <a:p>
            <a:pPr marL="0" indent="0" algn="l" rtl="0">
              <a:buNone/>
            </a:pPr>
            <a:r>
              <a:rPr lang="en-US" b="1" i="1" dirty="0"/>
              <a:t>Treatment</a:t>
            </a:r>
            <a:endParaRPr lang="en-US" dirty="0"/>
          </a:p>
          <a:p>
            <a:pPr algn="l" rtl="0"/>
            <a:r>
              <a:rPr lang="en-US" dirty="0" smtClean="0"/>
              <a:t>gallbladder </a:t>
            </a:r>
            <a:r>
              <a:rPr lang="en-US" dirty="0" err="1"/>
              <a:t>mucoceles</a:t>
            </a:r>
            <a:r>
              <a:rPr lang="en-US" dirty="0"/>
              <a:t> should be treated surgically is probably justified by the high morbidity and mortality seen in dogs that develop </a:t>
            </a:r>
            <a:r>
              <a:rPr lang="en-US" dirty="0" err="1"/>
              <a:t>extrahepatic</a:t>
            </a:r>
            <a:r>
              <a:rPr lang="en-US" dirty="0"/>
              <a:t> biliary obstruction or bile peritonitis secondary to gallbladder </a:t>
            </a:r>
            <a:r>
              <a:rPr lang="en-US" dirty="0" smtClean="0"/>
              <a:t>rupture.</a:t>
            </a:r>
            <a:endParaRPr lang="en-US" dirty="0"/>
          </a:p>
          <a:p>
            <a:pPr marL="0" indent="0" algn="l" rtl="0">
              <a:buNone/>
            </a:pPr>
            <a:endParaRPr lang="en-US" sz="2000" dirty="0"/>
          </a:p>
          <a:p>
            <a:pPr algn="l" rtl="0"/>
            <a:endParaRPr lang="fa-I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224" y="836712"/>
            <a:ext cx="3748405" cy="500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73751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44624"/>
            <a:ext cx="6823090" cy="6813376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3600" b="1" dirty="0" smtClean="0"/>
              <a:t>7. </a:t>
            </a:r>
            <a:r>
              <a:rPr lang="en-US" sz="3600" b="1" dirty="0" err="1" smtClean="0"/>
              <a:t>Cholelithiasis</a:t>
            </a:r>
            <a:endParaRPr lang="en-US" b="1" dirty="0"/>
          </a:p>
          <a:p>
            <a:pPr algn="l" rtl="0"/>
            <a:r>
              <a:rPr lang="en-US" sz="2300" dirty="0" err="1"/>
              <a:t>Choleliths</a:t>
            </a:r>
            <a:r>
              <a:rPr lang="en-US" sz="2300" dirty="0"/>
              <a:t> are </a:t>
            </a:r>
            <a:r>
              <a:rPr lang="en-US" sz="2300" dirty="0" smtClean="0"/>
              <a:t>fewer </a:t>
            </a:r>
            <a:r>
              <a:rPr lang="en-US" sz="2300" dirty="0"/>
              <a:t>than 1% of dogs with biliary tract </a:t>
            </a:r>
            <a:r>
              <a:rPr lang="en-US" sz="2300" dirty="0" smtClean="0"/>
              <a:t>disease</a:t>
            </a:r>
            <a:endParaRPr lang="en-US" sz="2300" dirty="0"/>
          </a:p>
          <a:p>
            <a:pPr algn="l" rtl="0"/>
            <a:r>
              <a:rPr lang="en-US" sz="2300" dirty="0" smtClean="0"/>
              <a:t>In </a:t>
            </a:r>
            <a:r>
              <a:rPr lang="en-US" sz="2300" dirty="0"/>
              <a:t>contrast to humans</a:t>
            </a:r>
            <a:r>
              <a:rPr lang="en-US" sz="2300" u="sng" dirty="0"/>
              <a:t>, canine bile </a:t>
            </a:r>
            <a:r>
              <a:rPr lang="en-US" sz="2300" u="sng" dirty="0" smtClean="0"/>
              <a:t>is </a:t>
            </a:r>
            <a:r>
              <a:rPr lang="en-US" sz="2300" u="sng" dirty="0"/>
              <a:t>less </a:t>
            </a:r>
            <a:r>
              <a:rPr lang="en-US" sz="2300" u="sng" dirty="0" smtClean="0"/>
              <a:t>saturated with cholesterol. </a:t>
            </a:r>
            <a:r>
              <a:rPr lang="en-US" sz="2300" u="sng" dirty="0"/>
              <a:t>Cholesterol-containing </a:t>
            </a:r>
            <a:r>
              <a:rPr lang="en-US" sz="2300" u="sng" dirty="0" err="1"/>
              <a:t>choleliths</a:t>
            </a:r>
            <a:r>
              <a:rPr lang="en-US" sz="2300" u="sng" dirty="0"/>
              <a:t> are much less common in small </a:t>
            </a:r>
            <a:r>
              <a:rPr lang="en-US" sz="2300" u="sng" dirty="0" smtClean="0"/>
              <a:t>animals</a:t>
            </a:r>
          </a:p>
          <a:p>
            <a:pPr algn="l" rtl="0"/>
            <a:endParaRPr lang="en-US" sz="2300" u="sng" dirty="0"/>
          </a:p>
          <a:p>
            <a:pPr algn="l" rtl="0"/>
            <a:r>
              <a:rPr lang="en-US" sz="2300" u="sng" dirty="0"/>
              <a:t>In small animals, so called “</a:t>
            </a:r>
            <a:r>
              <a:rPr lang="en-US" sz="2300" b="1" u="sng" dirty="0"/>
              <a:t>pigment stones</a:t>
            </a:r>
            <a:r>
              <a:rPr lang="en-US" sz="2300" u="sng" dirty="0"/>
              <a:t>” are more common. </a:t>
            </a:r>
            <a:endParaRPr lang="en-US" sz="2300" u="sng" dirty="0" smtClean="0"/>
          </a:p>
          <a:p>
            <a:pPr algn="l" rtl="0"/>
            <a:endParaRPr lang="en-US" sz="2300" u="sng" dirty="0" smtClean="0"/>
          </a:p>
          <a:p>
            <a:pPr algn="l" rtl="0"/>
            <a:r>
              <a:rPr lang="en-US" sz="2300" b="1" u="sng" dirty="0" smtClean="0"/>
              <a:t>In </a:t>
            </a:r>
            <a:r>
              <a:rPr lang="en-US" sz="2300" b="1" u="sng" dirty="0"/>
              <a:t>dogs</a:t>
            </a:r>
            <a:r>
              <a:rPr lang="en-US" sz="2300" u="sng" dirty="0"/>
              <a:t>, they are usually composed primarily of calcium </a:t>
            </a:r>
            <a:r>
              <a:rPr lang="en-US" sz="2300" u="sng" dirty="0" err="1"/>
              <a:t>bilirubinate</a:t>
            </a:r>
            <a:r>
              <a:rPr lang="en-US" sz="2300" u="sng" dirty="0"/>
              <a:t>, </a:t>
            </a:r>
            <a:r>
              <a:rPr lang="en-US" sz="2300" b="1" u="sng" dirty="0"/>
              <a:t>with bilirubin </a:t>
            </a:r>
            <a:r>
              <a:rPr lang="en-US" sz="2300" u="sng" dirty="0"/>
              <a:t>and cholesterol present in varying </a:t>
            </a:r>
            <a:r>
              <a:rPr lang="en-US" sz="2300" u="sng" dirty="0" smtClean="0"/>
              <a:t>quantities.</a:t>
            </a:r>
          </a:p>
          <a:p>
            <a:pPr algn="l" rtl="0"/>
            <a:endParaRPr lang="en-US" sz="2300" u="sng" dirty="0" smtClean="0"/>
          </a:p>
          <a:p>
            <a:pPr algn="l" rtl="0"/>
            <a:r>
              <a:rPr lang="en-US" sz="2300" u="sng" dirty="0" smtClean="0"/>
              <a:t> </a:t>
            </a:r>
            <a:r>
              <a:rPr lang="en-US" sz="2300" b="1" u="sng" dirty="0"/>
              <a:t>In cats</a:t>
            </a:r>
            <a:r>
              <a:rPr lang="en-US" sz="2300" u="sng" dirty="0"/>
              <a:t>, most </a:t>
            </a:r>
            <a:r>
              <a:rPr lang="en-US" sz="2300" u="sng" dirty="0" err="1"/>
              <a:t>choleliths</a:t>
            </a:r>
            <a:r>
              <a:rPr lang="en-US" sz="2300" u="sng" dirty="0"/>
              <a:t> are </a:t>
            </a:r>
            <a:r>
              <a:rPr lang="en-US" sz="2300" b="1" u="sng" dirty="0"/>
              <a:t>calcium carbonate</a:t>
            </a:r>
            <a:r>
              <a:rPr lang="en-US" sz="2300" u="sng" dirty="0"/>
              <a:t>, with calcium </a:t>
            </a:r>
            <a:r>
              <a:rPr lang="en-US" sz="2300" u="sng" dirty="0" err="1"/>
              <a:t>bilirubinate</a:t>
            </a:r>
            <a:r>
              <a:rPr lang="en-US" sz="2300" u="sng" dirty="0"/>
              <a:t> and cholesterol reported less frequently</a:t>
            </a:r>
            <a:r>
              <a:rPr lang="en-US" sz="2300" u="sng" dirty="0" smtClean="0"/>
              <a:t>.</a:t>
            </a:r>
            <a:r>
              <a:rPr lang="en-US" sz="2300" dirty="0"/>
              <a:t> </a:t>
            </a:r>
          </a:p>
        </p:txBody>
      </p:sp>
      <p:pic>
        <p:nvPicPr>
          <p:cNvPr id="18434" name="Picture 2" descr="F:\محاضضرات\liver and billiary system\New folder\gallstones-gallbladder-in-dogs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0" y="548680"/>
            <a:ext cx="2313023" cy="13086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F:\محاضضرات\liver and billiary system\New folder\52a5192bab885127a82a6278acac01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1" y="3500438"/>
            <a:ext cx="2500297" cy="22145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51415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32"/>
            <a:ext cx="6786578" cy="3026616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u="sng" dirty="0" smtClean="0"/>
              <a:t>70</a:t>
            </a:r>
            <a:r>
              <a:rPr lang="en-US" u="sng" dirty="0"/>
              <a:t>% of canine </a:t>
            </a:r>
            <a:r>
              <a:rPr lang="en-US" u="sng" dirty="0" err="1"/>
              <a:t>choleliths</a:t>
            </a:r>
            <a:r>
              <a:rPr lang="en-US" u="sng" dirty="0"/>
              <a:t> had positive aerobic culture results and 55% had positive anaerobic culture results in one study. </a:t>
            </a:r>
            <a:endParaRPr lang="en-US" u="sng" dirty="0" smtClean="0"/>
          </a:p>
          <a:p>
            <a:pPr algn="l" rtl="0"/>
            <a:endParaRPr lang="en-US" u="sng" dirty="0" smtClean="0"/>
          </a:p>
          <a:p>
            <a:pPr algn="l" rtl="0"/>
            <a:r>
              <a:rPr lang="en-US" u="sng" dirty="0" smtClean="0"/>
              <a:t>The </a:t>
            </a:r>
            <a:r>
              <a:rPr lang="en-US" u="sng" dirty="0"/>
              <a:t>most common bacteria cultured were </a:t>
            </a:r>
            <a:r>
              <a:rPr lang="en-US" i="1" u="sng" dirty="0"/>
              <a:t>E. coli</a:t>
            </a:r>
            <a:r>
              <a:rPr lang="en-US" u="sng" dirty="0"/>
              <a:t>, </a:t>
            </a:r>
            <a:r>
              <a:rPr lang="en-US" i="1" u="sng" dirty="0"/>
              <a:t>Streptococcus </a:t>
            </a:r>
            <a:r>
              <a:rPr lang="en-US" u="sng" dirty="0"/>
              <a:t>spp., </a:t>
            </a:r>
            <a:r>
              <a:rPr lang="en-US" i="1" u="sng" dirty="0"/>
              <a:t>Enterococcus </a:t>
            </a:r>
            <a:r>
              <a:rPr lang="en-US" u="sng" dirty="0"/>
              <a:t>spp., and </a:t>
            </a:r>
            <a:r>
              <a:rPr lang="en-US" i="1" u="sng" dirty="0" err="1"/>
              <a:t>Klebsiella</a:t>
            </a:r>
            <a:r>
              <a:rPr lang="en-US" i="1" u="sng" dirty="0"/>
              <a:t> </a:t>
            </a:r>
            <a:r>
              <a:rPr lang="en-US" u="sng" dirty="0"/>
              <a:t>spp. </a:t>
            </a:r>
          </a:p>
          <a:p>
            <a:pPr algn="l" rtl="0"/>
            <a:endParaRPr lang="en-US" dirty="0" smtClean="0"/>
          </a:p>
          <a:p>
            <a:pPr algn="l" rtl="0"/>
            <a:endParaRPr lang="fa-IR" dirty="0"/>
          </a:p>
        </p:txBody>
      </p:sp>
      <p:pic>
        <p:nvPicPr>
          <p:cNvPr id="20482" name="Picture 2" descr="F:\محاضضرات\liver and billiary system\New folder\gallston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046" y="1"/>
            <a:ext cx="2297954" cy="15001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نتيجة بحث الصور عن Traumatic Biliary Tract Rup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1571612"/>
            <a:ext cx="2500298" cy="19502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2276"/>
          <a:stretch/>
        </p:blipFill>
        <p:spPr bwMode="auto">
          <a:xfrm>
            <a:off x="7849786" y="3571876"/>
            <a:ext cx="1225951" cy="322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-71470" y="3071834"/>
            <a:ext cx="8143900" cy="3786166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Diagnosis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choleliths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formed within the gallbladder,</a:t>
            </a:r>
            <a:endParaRPr kumimoji="0" lang="en-US" sz="2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Abdominal </a:t>
            </a:r>
            <a:r>
              <a:rPr kumimoji="0" lang="en-US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ultrasonography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an effective diagnostic imaging tool for diagnosis of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cholelithiasis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Treatment and Prognosis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Medical dissolution is generally not considered successful. </a:t>
            </a:r>
            <a:endParaRPr kumimoji="0" lang="en-US" sz="2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Bile and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cholelith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samples should be collected during surgery for aerobic and anaerobic bacterial culture and sensitivity testing.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4025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7232"/>
            <a:ext cx="6876256" cy="6000768"/>
          </a:xfrm>
        </p:spPr>
        <p:txBody>
          <a:bodyPr>
            <a:normAutofit fontScale="70000" lnSpcReduction="20000"/>
          </a:bodyPr>
          <a:lstStyle/>
          <a:p>
            <a:pPr marL="0" indent="0" algn="l" rtl="0">
              <a:buNone/>
            </a:pPr>
            <a:r>
              <a:rPr lang="en-US" b="1" dirty="0"/>
              <a:t> </a:t>
            </a:r>
            <a:r>
              <a:rPr lang="en-US" b="1" dirty="0" err="1" smtClean="0"/>
              <a:t>Hepatobiliary</a:t>
            </a:r>
            <a:r>
              <a:rPr lang="en-US" b="1" dirty="0" smtClean="0"/>
              <a:t> </a:t>
            </a:r>
            <a:r>
              <a:rPr lang="en-US" b="1" dirty="0"/>
              <a:t>tumors are of four general types: </a:t>
            </a:r>
          </a:p>
          <a:p>
            <a:pPr marL="514350" lvl="0" indent="-514350" algn="l" rtl="0">
              <a:buFont typeface="+mj-lt"/>
              <a:buAutoNum type="arabicPeriod"/>
            </a:pPr>
            <a:r>
              <a:rPr lang="en-US" u="sng" dirty="0" smtClean="0"/>
              <a:t>hepatocellula</a:t>
            </a:r>
            <a:r>
              <a:rPr lang="en-US" dirty="0" smtClean="0"/>
              <a:t>r (adenomas, </a:t>
            </a:r>
            <a:r>
              <a:rPr lang="en-US" dirty="0"/>
              <a:t>hepatocellular carcinomas </a:t>
            </a:r>
          </a:p>
          <a:p>
            <a:pPr marL="514350" lvl="0" indent="-514350" algn="l" rtl="0">
              <a:buFont typeface="+mj-lt"/>
              <a:buAutoNum type="arabicPeriod"/>
            </a:pPr>
            <a:r>
              <a:rPr lang="en-US" u="sng" dirty="0" err="1" smtClean="0"/>
              <a:t>cholangiocellular</a:t>
            </a:r>
            <a:r>
              <a:rPr lang="en-US" dirty="0" smtClean="0"/>
              <a:t> (adenomas, </a:t>
            </a:r>
            <a:r>
              <a:rPr lang="en-US" dirty="0" err="1"/>
              <a:t>Cholangiocellular</a:t>
            </a:r>
            <a:r>
              <a:rPr lang="en-US" dirty="0"/>
              <a:t> </a:t>
            </a:r>
            <a:r>
              <a:rPr lang="en-US" dirty="0" smtClean="0"/>
              <a:t>carcinoma) </a:t>
            </a: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u="sng" dirty="0" smtClean="0"/>
              <a:t>neuroendocrine</a:t>
            </a:r>
            <a:r>
              <a:rPr lang="en-US" dirty="0" smtClean="0"/>
              <a:t> (</a:t>
            </a:r>
            <a:r>
              <a:rPr lang="en-US" i="1" dirty="0"/>
              <a:t>carcinoids </a:t>
            </a:r>
            <a:r>
              <a:rPr lang="en-US" dirty="0"/>
              <a:t>or </a:t>
            </a:r>
            <a:r>
              <a:rPr lang="en-US" i="1" dirty="0"/>
              <a:t>amine precursor uptake and decarboxylation </a:t>
            </a:r>
            <a:r>
              <a:rPr lang="en-US" dirty="0"/>
              <a:t>(APUD) cell </a:t>
            </a:r>
            <a:r>
              <a:rPr lang="en-US" dirty="0" smtClean="0"/>
              <a:t>tumors)</a:t>
            </a:r>
            <a:endParaRPr lang="en-US" dirty="0"/>
          </a:p>
          <a:p>
            <a:pPr marL="514350" lvl="0" indent="-514350" algn="l" rtl="0">
              <a:buFont typeface="+mj-lt"/>
              <a:buAutoNum type="arabicPeriod"/>
            </a:pPr>
            <a:r>
              <a:rPr lang="en-US" u="sng" dirty="0" err="1" smtClean="0"/>
              <a:t>mesenchymal</a:t>
            </a:r>
            <a:r>
              <a:rPr lang="en-US" dirty="0" smtClean="0"/>
              <a:t> (</a:t>
            </a:r>
            <a:r>
              <a:rPr lang="en-AU" dirty="0" err="1" smtClean="0"/>
              <a:t>Hemangioma</a:t>
            </a:r>
            <a:r>
              <a:rPr lang="en-AU" dirty="0" smtClean="0"/>
              <a:t>, </a:t>
            </a:r>
            <a:r>
              <a:rPr lang="en-AU" dirty="0"/>
              <a:t>Primary hepatic </a:t>
            </a:r>
            <a:r>
              <a:rPr lang="en-AU" dirty="0" err="1" smtClean="0"/>
              <a:t>hemangiosarcoma</a:t>
            </a:r>
            <a:r>
              <a:rPr lang="en-AU" dirty="0" smtClean="0"/>
              <a:t>, </a:t>
            </a:r>
            <a:r>
              <a:rPr lang="en-US" dirty="0" smtClean="0"/>
              <a:t>) </a:t>
            </a:r>
            <a:endParaRPr lang="en-US" dirty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/>
              <a:t> </a:t>
            </a:r>
          </a:p>
          <a:p>
            <a:pPr algn="l" rtl="0"/>
            <a:r>
              <a:rPr lang="en-US" dirty="0" smtClean="0"/>
              <a:t>Metastatic </a:t>
            </a:r>
            <a:r>
              <a:rPr lang="en-US" dirty="0"/>
              <a:t>tumors are more common than primary </a:t>
            </a:r>
            <a:r>
              <a:rPr lang="en-US" dirty="0" smtClean="0"/>
              <a:t>ones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most common secondary tumors are hematopoietic and lymphoid tumors followed by epithelial and </a:t>
            </a:r>
            <a:r>
              <a:rPr lang="en-US" dirty="0" err="1"/>
              <a:t>mesenchymal</a:t>
            </a:r>
            <a:r>
              <a:rPr lang="en-US" dirty="0"/>
              <a:t> tumors</a:t>
            </a:r>
            <a:r>
              <a:rPr lang="en-US" dirty="0" smtClean="0"/>
              <a:t>. </a:t>
            </a:r>
            <a:endParaRPr lang="en-US" dirty="0"/>
          </a:p>
          <a:p>
            <a:pPr algn="l"/>
            <a:endParaRPr lang="fa-IR" dirty="0"/>
          </a:p>
        </p:txBody>
      </p:sp>
      <p:pic>
        <p:nvPicPr>
          <p:cNvPr id="25602" name="Picture 2" descr="F:\محاضضرات\liver and billiary system\New folder\Colorectal Surgery FIgure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937" r="16394" b="59147"/>
          <a:stretch/>
        </p:blipFill>
        <p:spPr bwMode="auto">
          <a:xfrm>
            <a:off x="6732240" y="2614404"/>
            <a:ext cx="2411400" cy="22547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نتيجة بحث الصور عن Traumatic Biliary Tract Rup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251347" cy="21565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0" y="0"/>
            <a:ext cx="45005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/>
              <a:t>8. </a:t>
            </a:r>
            <a:r>
              <a:rPr lang="en-US" sz="3200" b="1" dirty="0" err="1" smtClean="0"/>
              <a:t>Hepatobiliary</a:t>
            </a:r>
            <a:r>
              <a:rPr lang="en-US" sz="3200" b="1" dirty="0" smtClean="0"/>
              <a:t> tumors</a:t>
            </a:r>
            <a:endParaRPr lang="ar-IQ" sz="3200" dirty="0"/>
          </a:p>
        </p:txBody>
      </p:sp>
    </p:spTree>
    <p:extLst>
      <p:ext uri="{BB962C8B-B14F-4D97-AF65-F5344CB8AC3E}">
        <p14:creationId xmlns="" xmlns:p14="http://schemas.microsoft.com/office/powerpoint/2010/main" val="1081562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44624"/>
            <a:ext cx="6048672" cy="6624736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Most </a:t>
            </a:r>
            <a:r>
              <a:rPr lang="en-US" dirty="0"/>
              <a:t>animals with </a:t>
            </a:r>
            <a:r>
              <a:rPr lang="en-US" dirty="0" err="1"/>
              <a:t>hepatobiliary</a:t>
            </a:r>
            <a:r>
              <a:rPr lang="en-US" dirty="0"/>
              <a:t> </a:t>
            </a:r>
            <a:r>
              <a:rPr lang="en-US" dirty="0" err="1"/>
              <a:t>neoplasia</a:t>
            </a:r>
            <a:r>
              <a:rPr lang="en-US" dirty="0"/>
              <a:t> are aged 9 to 12 years old at </a:t>
            </a:r>
            <a:r>
              <a:rPr lang="en-US" dirty="0" smtClean="0"/>
              <a:t>presentation.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Clinical </a:t>
            </a:r>
            <a:r>
              <a:rPr lang="en-US" dirty="0"/>
              <a:t>signs, when present, </a:t>
            </a:r>
            <a:r>
              <a:rPr lang="en-US" dirty="0" smtClean="0"/>
              <a:t>are likely </a:t>
            </a:r>
            <a:r>
              <a:rPr lang="en-US" dirty="0"/>
              <a:t>to be nonspecific, with lethargy, anorexia, weight loss, and vomiting being most prevalent.* Physical examination may reveal a palpable abdominal mass, </a:t>
            </a:r>
            <a:endParaRPr lang="en-US" dirty="0" smtClean="0"/>
          </a:p>
          <a:p>
            <a:pPr algn="l" rtl="0">
              <a:buNone/>
            </a:pPr>
            <a:endParaRPr lang="en-US" dirty="0"/>
          </a:p>
          <a:p>
            <a:pPr algn="l" rtl="0"/>
            <a:r>
              <a:rPr lang="en-US" dirty="0" smtClean="0"/>
              <a:t>Other </a:t>
            </a:r>
            <a:r>
              <a:rPr lang="en-US" dirty="0"/>
              <a:t>signs may be secondary to hepatic failure and include icterus, poor body condition, or </a:t>
            </a:r>
            <a:r>
              <a:rPr lang="en-US" dirty="0" smtClean="0"/>
              <a:t>ascites</a:t>
            </a:r>
          </a:p>
          <a:p>
            <a:pPr algn="l" rtl="0"/>
            <a:endParaRPr lang="en-US" dirty="0" smtClean="0"/>
          </a:p>
        </p:txBody>
      </p:sp>
      <p:pic>
        <p:nvPicPr>
          <p:cNvPr id="26626" name="Picture 2" descr="F:\محاضضرات\liver\تنزيل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223"/>
            <a:ext cx="2568699" cy="21215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F:\محاضضرات\liver and billiary system\New folder\innn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004" y="2492896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52181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Diagnosis</a:t>
            </a:r>
          </a:p>
          <a:p>
            <a:pPr lvl="0" algn="l" rtl="0"/>
            <a:r>
              <a:rPr lang="en-US" dirty="0"/>
              <a:t>Plain </a:t>
            </a:r>
            <a:r>
              <a:rPr lang="en-US" dirty="0" smtClean="0"/>
              <a:t>radiography</a:t>
            </a:r>
          </a:p>
          <a:p>
            <a:pPr lvl="0" algn="l" rtl="0"/>
            <a:endParaRPr lang="en-US" dirty="0"/>
          </a:p>
          <a:p>
            <a:pPr lvl="0" algn="l" rtl="0"/>
            <a:r>
              <a:rPr lang="en-US" dirty="0"/>
              <a:t>Abdominal </a:t>
            </a:r>
            <a:r>
              <a:rPr lang="en-US" dirty="0" smtClean="0"/>
              <a:t>ultrasonography</a:t>
            </a:r>
          </a:p>
          <a:p>
            <a:pPr lvl="0" algn="l" rtl="0"/>
            <a:endParaRPr lang="en-US" dirty="0"/>
          </a:p>
          <a:p>
            <a:pPr lvl="0" algn="l" rtl="0"/>
            <a:r>
              <a:rPr lang="en-US" u="sng" dirty="0" smtClean="0"/>
              <a:t>The </a:t>
            </a:r>
            <a:r>
              <a:rPr lang="en-US" u="sng" dirty="0"/>
              <a:t>simplest method for obtaining a diagnosis of hepatic </a:t>
            </a:r>
            <a:r>
              <a:rPr lang="en-US" u="sng" dirty="0" err="1"/>
              <a:t>neoplasia</a:t>
            </a:r>
            <a:r>
              <a:rPr lang="en-US" u="sng" dirty="0"/>
              <a:t> is ultrasound-guided fine needle aspiration.</a:t>
            </a:r>
          </a:p>
          <a:p>
            <a:pPr marL="0" indent="0" algn="l" rtl="0">
              <a:buNone/>
            </a:pPr>
            <a:endParaRPr lang="en-US" dirty="0"/>
          </a:p>
        </p:txBody>
      </p:sp>
      <p:pic>
        <p:nvPicPr>
          <p:cNvPr id="4" name="Picture 2" descr="نتيجة بحث الصور عن Traumatic Biliary Tract Rup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487"/>
            <a:ext cx="4114743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06575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28675" name="Picture 3" descr="F:\محاضضرات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84572" y="0"/>
            <a:ext cx="27363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AU" sz="4400" b="1" dirty="0" smtClean="0">
                <a:latin typeface="ParkAvenue BT" panose="03020602050506080705" pitchFamily="66" charset="0"/>
                <a:cs typeface="+mj-cs"/>
              </a:rPr>
              <a:t>Good </a:t>
            </a:r>
            <a:r>
              <a:rPr lang="en-AU" sz="4400" b="1" dirty="0">
                <a:latin typeface="ParkAvenue BT" panose="03020602050506080705" pitchFamily="66" charset="0"/>
                <a:cs typeface="+mj-cs"/>
              </a:rPr>
              <a:t>luck </a:t>
            </a:r>
            <a:endParaRPr lang="fa-IR" sz="4400" b="1" dirty="0">
              <a:latin typeface="ParkAvenue BT" panose="03020602050506080705" pitchFamily="66" charset="0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1008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58614"/>
            <a:ext cx="2170584" cy="34605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anatomy</a:t>
            </a:r>
            <a:endParaRPr lang="fa-IR" sz="2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4" y="571481"/>
            <a:ext cx="9078288" cy="1134568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400" dirty="0"/>
              <a:t>Surgery of the liver and </a:t>
            </a:r>
            <a:r>
              <a:rPr lang="en-US" sz="2400" dirty="0" err="1"/>
              <a:t>extrahepatic</a:t>
            </a:r>
            <a:r>
              <a:rPr lang="en-US" sz="2400" dirty="0"/>
              <a:t> biliary tract is challenging areas in small animal surgery because :   </a:t>
            </a:r>
            <a:r>
              <a:rPr lang="en-US" sz="2400" dirty="0" smtClean="0"/>
              <a:t>a. </a:t>
            </a:r>
            <a:r>
              <a:rPr lang="en-US" sz="2400" i="1" dirty="0" smtClean="0"/>
              <a:t>organs </a:t>
            </a:r>
            <a:r>
              <a:rPr lang="en-US" sz="2400" i="1" dirty="0"/>
              <a:t>are highly vascular, </a:t>
            </a:r>
            <a:r>
              <a:rPr lang="en-US" sz="2400" i="1" dirty="0" smtClean="0"/>
              <a:t>b. access </a:t>
            </a:r>
            <a:r>
              <a:rPr lang="en-US" sz="2400" i="1" dirty="0"/>
              <a:t>is poor because of limited mobility, and </a:t>
            </a:r>
            <a:r>
              <a:rPr lang="en-US" sz="2400" i="1" dirty="0" smtClean="0"/>
              <a:t>c. hepatic </a:t>
            </a:r>
            <a:r>
              <a:rPr lang="en-US" sz="2400" i="1" dirty="0"/>
              <a:t>parenchyma is often friable and difficult to suture</a:t>
            </a:r>
            <a:r>
              <a:rPr lang="en-US" sz="2400" i="1" dirty="0" smtClean="0"/>
              <a:t>.</a:t>
            </a:r>
            <a:endParaRPr lang="en-US" sz="2400" i="1" dirty="0"/>
          </a:p>
        </p:txBody>
      </p:sp>
      <p:pic>
        <p:nvPicPr>
          <p:cNvPr id="5123" name="Picture 3" descr="F:\محاضضرات\liver\T1605C08Fig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34" t="7392" r="4940" b="3334"/>
          <a:stretch/>
        </p:blipFill>
        <p:spPr bwMode="auto">
          <a:xfrm>
            <a:off x="5286380" y="1706048"/>
            <a:ext cx="3797722" cy="42987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4993226"/>
            <a:ext cx="4736976" cy="936104"/>
          </a:xfrm>
          <a:prstGeom prst="rect">
            <a:avLst/>
          </a:prstGeom>
        </p:spPr>
        <p:txBody>
          <a:bodyPr vert="horz" lIns="91440" tIns="45720" rIns="91440" bIns="45720" rtlCol="1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fissures subdivide the liver of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dogs and cats into five lobes, four </a:t>
            </a:r>
            <a:r>
              <a:rPr kumimoji="0" lang="en-US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sublobes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two processes.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0" y="5997379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u="sng" dirty="0"/>
              <a:t>The left lobe is the largest and is subdivided into the left lateral and left medial lobes</a:t>
            </a:r>
            <a:r>
              <a:rPr lang="en-US" dirty="0"/>
              <a:t>.</a:t>
            </a:r>
          </a:p>
        </p:txBody>
      </p:sp>
      <p:pic>
        <p:nvPicPr>
          <p:cNvPr id="9" name="Picture 4" descr="F:\محاضضرات\liver\a319ae7717df3507fc908448a1bb7e5f101b702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22" r="2771"/>
          <a:stretch/>
        </p:blipFill>
        <p:spPr bwMode="auto">
          <a:xfrm>
            <a:off x="1785918" y="2214554"/>
            <a:ext cx="3377960" cy="26432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870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72616" y="188640"/>
            <a:ext cx="5915000" cy="29289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Biliary </a:t>
            </a:r>
            <a:r>
              <a:rPr lang="en-US" b="1" dirty="0" smtClean="0"/>
              <a:t>System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8964488" cy="82068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000" dirty="0"/>
              <a:t>Within the liver, </a:t>
            </a:r>
            <a:r>
              <a:rPr lang="en-US" sz="2000" dirty="0" err="1"/>
              <a:t>canaliculi</a:t>
            </a:r>
            <a:r>
              <a:rPr lang="en-US" sz="2000" dirty="0"/>
              <a:t> drain bile into interlobular </a:t>
            </a:r>
            <a:r>
              <a:rPr lang="en-US" sz="2000" dirty="0" smtClean="0"/>
              <a:t>ducts.  These </a:t>
            </a:r>
            <a:r>
              <a:rPr lang="en-US" sz="2000" dirty="0"/>
              <a:t>converge further into lobar ducts that become known as </a:t>
            </a:r>
            <a:r>
              <a:rPr lang="en-US" sz="2000" i="1" dirty="0"/>
              <a:t>hepatic ducts </a:t>
            </a:r>
            <a:r>
              <a:rPr lang="en-US" sz="2000" dirty="0" smtClean="0"/>
              <a:t>as </a:t>
            </a:r>
            <a:r>
              <a:rPr lang="en-US" sz="2000" dirty="0"/>
              <a:t>they exit the liver parenchyma and form part of the </a:t>
            </a:r>
            <a:r>
              <a:rPr lang="en-US" sz="2000" dirty="0" err="1"/>
              <a:t>extrahepatic</a:t>
            </a:r>
            <a:r>
              <a:rPr lang="en-US" sz="2000" dirty="0"/>
              <a:t> biliary tract</a:t>
            </a:r>
            <a:endParaRPr lang="fa-IR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1662551"/>
            <a:ext cx="3440994" cy="319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F:\محاضضرات\liver\2425_Gallblad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11" y="1714488"/>
            <a:ext cx="3880275" cy="31604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5104652"/>
            <a:ext cx="8712968" cy="132474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gallbladder stores and concentrates bile and excretes it into the intestinal tract.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a-IR" sz="3200" b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56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4290"/>
            <a:ext cx="54292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solidFill>
                  <a:srgbClr val="002060"/>
                </a:solidFill>
              </a:rPr>
              <a:t>Blood Supply</a:t>
            </a:r>
          </a:p>
          <a:p>
            <a:pPr algn="l" rtl="0"/>
            <a:r>
              <a:rPr lang="en-US" sz="2800" u="sng" dirty="0"/>
              <a:t>Blood supply to the liver comes from the hepatic artery, which is a branch of the celiac artery, and the portal vein</a:t>
            </a:r>
            <a:r>
              <a:rPr lang="en-US" sz="2800" u="sng" dirty="0" smtClean="0"/>
              <a:t>.</a:t>
            </a:r>
          </a:p>
          <a:p>
            <a:pPr algn="l" rtl="0"/>
            <a:endParaRPr lang="en-US" sz="2800" dirty="0" smtClean="0"/>
          </a:p>
        </p:txBody>
      </p:sp>
      <p:pic>
        <p:nvPicPr>
          <p:cNvPr id="9218" name="Picture 2" descr="F:\محاضضرات\liver\Physiological-Anatomy-of-Livegg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357167"/>
            <a:ext cx="3786182" cy="4200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/>
          <p:nvPr/>
        </p:nvSpPr>
        <p:spPr>
          <a:xfrm>
            <a:off x="0" y="5786454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/>
              <a:t>The cystic artery to the gallbladder is a branch of the left branch of the hepatic artery.</a:t>
            </a:r>
          </a:p>
        </p:txBody>
      </p:sp>
      <p:pic>
        <p:nvPicPr>
          <p:cNvPr id="7" name="Picture 4" descr="F:\محاضضرات\liver\unna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496"/>
            <a:ext cx="3799742" cy="2420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8298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44624"/>
            <a:ext cx="4248472" cy="490066"/>
          </a:xfrm>
        </p:spPr>
        <p:txBody>
          <a:bodyPr>
            <a:noAutofit/>
          </a:bodyPr>
          <a:lstStyle/>
          <a:p>
            <a:r>
              <a:rPr lang="en-US" sz="3200" b="1" i="1" dirty="0"/>
              <a:t>Species </a:t>
            </a:r>
            <a:r>
              <a:rPr lang="en-US" sz="3200" b="1" i="1" dirty="0" smtClean="0"/>
              <a:t>Differences</a:t>
            </a:r>
            <a:endParaRPr lang="fa-IR" sz="3200" dirty="0"/>
          </a:p>
        </p:txBody>
      </p:sp>
      <p:pic>
        <p:nvPicPr>
          <p:cNvPr id="9218" name="Picture 2" descr="F:\محاضضرات\liver\9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26" y="548680"/>
            <a:ext cx="8821950" cy="5760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856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1470" y="80844"/>
            <a:ext cx="8534182" cy="562074"/>
          </a:xfrm>
        </p:spPr>
        <p:txBody>
          <a:bodyPr>
            <a:noAutofit/>
          </a:bodyPr>
          <a:lstStyle/>
          <a:p>
            <a:r>
              <a:rPr lang="en-US" sz="2800" b="1" dirty="0"/>
              <a:t>Regenerative Capacity After Hepatic Resection or </a:t>
            </a:r>
            <a:r>
              <a:rPr lang="en-US" sz="2800" b="1" dirty="0" smtClean="0"/>
              <a:t>Injury</a:t>
            </a:r>
            <a:endParaRPr lang="fa-I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3714776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dirty="0" smtClean="0"/>
              <a:t>Fortunately</a:t>
            </a:r>
            <a:r>
              <a:rPr lang="en-US" dirty="0"/>
              <a:t>, the normal liver has an incredible regenerative capacity. </a:t>
            </a:r>
            <a:endParaRPr lang="en-US" dirty="0" smtClean="0"/>
          </a:p>
          <a:p>
            <a:pPr algn="l" rtl="0"/>
            <a:r>
              <a:rPr lang="en-US" dirty="0" smtClean="0"/>
              <a:t>Normal dogs tolerated acute removal of 65% to 70% of total liver volume, but they did not tolerate 84% removal.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Several factors have been identified that reduce hepatic regeneration </a:t>
            </a:r>
          </a:p>
          <a:p>
            <a:pPr algn="l" rtl="0"/>
            <a:r>
              <a:rPr lang="en-US" dirty="0" err="1" smtClean="0"/>
              <a:t>Biliary</a:t>
            </a:r>
            <a:r>
              <a:rPr lang="en-US" dirty="0" smtClean="0"/>
              <a:t> obstruction</a:t>
            </a:r>
          </a:p>
          <a:p>
            <a:pPr algn="l" rtl="0"/>
            <a:r>
              <a:rPr lang="en-US" dirty="0" smtClean="0"/>
              <a:t>Diabetes mellitus</a:t>
            </a:r>
          </a:p>
          <a:p>
            <a:pPr algn="l" rtl="0"/>
            <a:r>
              <a:rPr lang="en-US" dirty="0" smtClean="0"/>
              <a:t>Malnutrition, </a:t>
            </a:r>
          </a:p>
          <a:p>
            <a:pPr algn="l" rtl="0"/>
            <a:r>
              <a:rPr lang="en-US" dirty="0" smtClean="0"/>
              <a:t>older age</a:t>
            </a:r>
            <a:endParaRPr lang="en-US" dirty="0"/>
          </a:p>
        </p:txBody>
      </p:sp>
      <p:pic>
        <p:nvPicPr>
          <p:cNvPr id="11266" name="Picture 2" descr="نتيجة بحث الصور عن Regenerative Capacity After Hepatic Resection or Inju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272" y="4429132"/>
            <a:ext cx="7535760" cy="2347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8298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872" y="44624"/>
            <a:ext cx="7643192" cy="562074"/>
          </a:xfrm>
        </p:spPr>
        <p:txBody>
          <a:bodyPr>
            <a:noAutofit/>
          </a:bodyPr>
          <a:lstStyle/>
          <a:p>
            <a:r>
              <a:rPr lang="en-US" sz="2400" b="1" dirty="0"/>
              <a:t>PREOPERATIVE CONSIDERATIONS FOR HEPATIC </a:t>
            </a:r>
            <a:r>
              <a:rPr lang="en-US" sz="2400" b="1" dirty="0" smtClean="0"/>
              <a:t>SURGERY</a:t>
            </a:r>
            <a:endParaRPr lang="fa-I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5256584" cy="5616624"/>
          </a:xfrm>
        </p:spPr>
        <p:txBody>
          <a:bodyPr>
            <a:normAutofit fontScale="85000" lnSpcReduction="10000"/>
          </a:bodyPr>
          <a:lstStyle/>
          <a:p>
            <a:pPr marL="0" indent="0" algn="l" rtl="0">
              <a:buNone/>
            </a:pPr>
            <a:r>
              <a:rPr lang="en-US" u="sng" dirty="0" smtClean="0"/>
              <a:t>Hemorrhage</a:t>
            </a:r>
            <a:endParaRPr lang="en-US" dirty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u="sng" dirty="0" smtClean="0"/>
              <a:t>Hypoglycemia</a:t>
            </a:r>
            <a:endParaRPr lang="en-US" dirty="0" smtClean="0"/>
          </a:p>
          <a:p>
            <a:pPr algn="l" rtl="0"/>
            <a:r>
              <a:rPr lang="en-US" dirty="0" smtClean="0"/>
              <a:t>Glucose </a:t>
            </a:r>
            <a:r>
              <a:rPr lang="en-US" dirty="0"/>
              <a:t>supplementation should be considered in these patients and for those undergoing extensive </a:t>
            </a:r>
            <a:r>
              <a:rPr lang="en-US" dirty="0" err="1"/>
              <a:t>hepatectomy</a:t>
            </a:r>
            <a:r>
              <a:rPr lang="en-US" dirty="0"/>
              <a:t>. </a:t>
            </a:r>
            <a:endParaRPr lang="en-US" dirty="0" smtClean="0"/>
          </a:p>
          <a:p>
            <a:pPr algn="l" rtl="0"/>
            <a:endParaRPr lang="en-US" u="sng" dirty="0" smtClean="0"/>
          </a:p>
          <a:p>
            <a:pPr algn="l" rtl="0"/>
            <a:r>
              <a:rPr lang="en-US" u="sng" dirty="0" smtClean="0"/>
              <a:t>Hypoglycemia </a:t>
            </a:r>
            <a:r>
              <a:rPr lang="en-US" u="sng" dirty="0"/>
              <a:t>was not associated with liver resection of approximately 50% but can occur when 70% of the parenchyma is removed.</a:t>
            </a:r>
          </a:p>
          <a:p>
            <a:pPr algn="l"/>
            <a:endParaRPr lang="fa-IR" dirty="0"/>
          </a:p>
        </p:txBody>
      </p:sp>
      <p:pic>
        <p:nvPicPr>
          <p:cNvPr id="5122" name="Picture 2" descr="نتيجة بحث الصور عن surgery result liver hemorrh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80" r="4069"/>
          <a:stretch/>
        </p:blipFill>
        <p:spPr bwMode="auto">
          <a:xfrm>
            <a:off x="5364088" y="548680"/>
            <a:ext cx="3672409" cy="30117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محاضضرات\liver and billiary system\thekingbingg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1048"/>
            <a:ext cx="3759386" cy="2326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5889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0"/>
            <a:ext cx="5822958" cy="171448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600" b="1" dirty="0"/>
              <a:t>Anesthesia</a:t>
            </a:r>
          </a:p>
          <a:p>
            <a:pPr algn="l" rtl="0">
              <a:buNone/>
            </a:pPr>
            <a:r>
              <a:rPr lang="en-US" sz="2400" dirty="0"/>
              <a:t>Drugs undergoing </a:t>
            </a:r>
            <a:r>
              <a:rPr lang="en-US" sz="2400" b="1" dirty="0"/>
              <a:t>hepatic </a:t>
            </a:r>
            <a:r>
              <a:rPr lang="en-US" sz="2400" b="1" dirty="0" err="1"/>
              <a:t>metabolization</a:t>
            </a:r>
            <a:r>
              <a:rPr lang="en-US" sz="2400" b="1" dirty="0"/>
              <a:t> </a:t>
            </a:r>
            <a:r>
              <a:rPr lang="en-US" sz="2400" dirty="0"/>
              <a:t>should be avoided when possible</a:t>
            </a:r>
            <a:r>
              <a:rPr lang="en-US" sz="3600" dirty="0" smtClean="0"/>
              <a:t>.</a:t>
            </a:r>
          </a:p>
          <a:p>
            <a:pPr marL="0" indent="0" algn="l" rtl="0">
              <a:buNone/>
            </a:pPr>
            <a:endParaRPr lang="en-US" sz="3600" dirty="0" smtClean="0"/>
          </a:p>
          <a:p>
            <a:pPr algn="l" rtl="0"/>
            <a:endParaRPr lang="en-US" sz="3600" dirty="0" smtClean="0"/>
          </a:p>
        </p:txBody>
      </p:sp>
      <p:pic>
        <p:nvPicPr>
          <p:cNvPr id="6146" name="Picture 2" descr="نتيجة بحث الصور عن inhalation anesthesia in do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967" y="0"/>
            <a:ext cx="3094189" cy="18573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نتيجة بحث الصور عن haloth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8592"/>
          <a:stretch>
            <a:fillRect/>
          </a:stretch>
        </p:blipFill>
        <p:spPr bwMode="auto">
          <a:xfrm>
            <a:off x="8143900" y="0"/>
            <a:ext cx="982468" cy="18573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0" y="185736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/>
              <a:t>In addition, </a:t>
            </a:r>
            <a:r>
              <a:rPr lang="en-US" sz="2400" b="1" dirty="0" smtClean="0"/>
              <a:t>halothane </a:t>
            </a:r>
            <a:r>
              <a:rPr lang="en-US" sz="2400" dirty="0" smtClean="0"/>
              <a:t>has been demonstrated to have potential </a:t>
            </a:r>
            <a:r>
              <a:rPr lang="en-US" sz="2400" b="1" dirty="0" err="1" smtClean="0"/>
              <a:t>hepatotoxic</a:t>
            </a:r>
            <a:r>
              <a:rPr lang="en-US" sz="2400" b="1" dirty="0" smtClean="0"/>
              <a:t> effects </a:t>
            </a:r>
            <a:r>
              <a:rPr lang="en-US" sz="2400" dirty="0" smtClean="0"/>
              <a:t>in dogs compared with dogs undergoing </a:t>
            </a:r>
            <a:r>
              <a:rPr lang="en-US" sz="2400" b="1" dirty="0" err="1" smtClean="0"/>
              <a:t>isoflurane</a:t>
            </a:r>
            <a:r>
              <a:rPr lang="en-US" sz="2400" b="1" dirty="0" smtClean="0"/>
              <a:t> or </a:t>
            </a:r>
            <a:r>
              <a:rPr lang="en-US" sz="2400" b="1" dirty="0" err="1" smtClean="0"/>
              <a:t>sevoflurane</a:t>
            </a:r>
            <a:r>
              <a:rPr lang="en-US" sz="2400" dirty="0" smtClean="0"/>
              <a:t> anesthesia.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71470" y="3143248"/>
            <a:ext cx="6858016" cy="3714752"/>
          </a:xfrm>
          <a:prstGeom prst="rect">
            <a:avLst/>
          </a:prstGeom>
        </p:spPr>
        <p:txBody>
          <a:bodyPr vert="horz" lIns="91440" tIns="45720" rIns="91440" bIns="45720" rtlCol="1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1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Bacteria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Intestinal bacteria and </a:t>
            </a:r>
            <a:r>
              <a:rPr kumimoji="0" lang="en-US" sz="32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endotoxins</a:t>
            </a:r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continually delivered through the portal system </a:t>
            </a:r>
            <a:r>
              <a:rPr kumimoji="0" lang="en-US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normally removed via the </a:t>
            </a:r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liver’s mononuclear </a:t>
            </a:r>
            <a:r>
              <a:rPr kumimoji="0" lang="en-US" sz="32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phagocytic</a:t>
            </a:r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system, primarily the </a:t>
            </a:r>
            <a:r>
              <a:rPr kumimoji="0" lang="en-US" sz="32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Kupffer</a:t>
            </a:r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cells.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remains some controversy regarding the presence of a normal bacterial flora in the canine liver. variety of organisms, including anaerobes, aerobes.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F:\محاضضرات\liver and billiary system\The-dual-role-of-M1-M2-Kupffer-cells-in-NAFLD-Kupffer-cells-play-a-pivotal-role-in-hos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59" r="62604" b="45267"/>
          <a:stretch/>
        </p:blipFill>
        <p:spPr bwMode="auto">
          <a:xfrm>
            <a:off x="6732869" y="3500438"/>
            <a:ext cx="2411163" cy="2571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2366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6814</TotalTime>
  <Words>1252</Words>
  <Application>Microsoft Office PowerPoint</Application>
  <PresentationFormat>عرض على الشاشة (3:4)‏</PresentationFormat>
  <Paragraphs>159</Paragraphs>
  <Slides>27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28" baseType="lpstr">
      <vt:lpstr>Office Theme</vt:lpstr>
      <vt:lpstr>الشريحة 1</vt:lpstr>
      <vt:lpstr>Surgery of Liver and Biliary System</vt:lpstr>
      <vt:lpstr>anatomy</vt:lpstr>
      <vt:lpstr>Biliary System</vt:lpstr>
      <vt:lpstr>الشريحة 5</vt:lpstr>
      <vt:lpstr>Species Differences</vt:lpstr>
      <vt:lpstr>Regenerative Capacity After Hepatic Resection or Injury</vt:lpstr>
      <vt:lpstr>PREOPERATIVE CONSIDERATIONS FOR HEPATIC SURGERY</vt:lpstr>
      <vt:lpstr>الشريحة 9</vt:lpstr>
      <vt:lpstr>الشريحة 10</vt:lpstr>
      <vt:lpstr>الشريحة 11</vt:lpstr>
      <vt:lpstr>الشريحة 12</vt:lpstr>
      <vt:lpstr>1. Traumatic Biliary Tract Rupture</vt:lpstr>
      <vt:lpstr>الشريحة 14</vt:lpstr>
      <vt:lpstr>2. Extrahepatic Biliary Obstruction</vt:lpstr>
      <vt:lpstr>3. Bile Peritonitis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</vt:vector>
  </TitlesOfParts>
  <Company>Novin Pendar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Novin Pendar</dc:creator>
  <cp:lastModifiedBy>dell</cp:lastModifiedBy>
  <cp:revision>265</cp:revision>
  <dcterms:created xsi:type="dcterms:W3CDTF">2020-03-08T01:34:53Z</dcterms:created>
  <dcterms:modified xsi:type="dcterms:W3CDTF">2024-11-12T20:10:36Z</dcterms:modified>
</cp:coreProperties>
</file>